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9" r:id="rId13"/>
    <p:sldId id="270" r:id="rId14"/>
    <p:sldId id="271" r:id="rId1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3"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0390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30960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333486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6/23/2023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41700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6/23/2023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176108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6/23/2023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131227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6/23/2023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563417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28090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
        <p:nvSpPr>
          <p:cNvPr id="5" name="Date Placeholder 4"/>
          <p:cNvSpPr>
            <a:spLocks noGrp="1"/>
          </p:cNvSpPr>
          <p:nvPr>
            <p:ph type="dt" sz="half" idx="10"/>
          </p:nvPr>
        </p:nvSpPr>
        <p:spPr/>
        <p:txBody>
          <a:bodyPr/>
          <a:lstStyle/>
          <a:p>
            <a:fld id="{846CE7D5-CF57-46EF-B807-FDD0502418D4}" type="datetimeFigureOut">
              <a:rPr lang="en-US" smtClean="0"/>
              <a:t>6/23/2023</a:t>
            </a:fld>
            <a:endParaRPr lang="en-US"/>
          </a:p>
        </p:txBody>
      </p:sp>
    </p:spTree>
    <p:extLst>
      <p:ext uri="{BB962C8B-B14F-4D97-AF65-F5344CB8AC3E}">
        <p14:creationId xmlns:p14="http://schemas.microsoft.com/office/powerpoint/2010/main" val="3971248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26751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404345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6898288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565314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8546286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902819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16062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46CE7D5-CF57-46EF-B807-FDD0502418D4}" type="datetimeFigureOut">
              <a:rPr lang="en-US" smtClean="0"/>
              <a:t>6/23/2023</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126820014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hyperlink" Target="https://www.publicdomainpictures.net/en/view-image.php?image=26682&amp;picture=wooden-toothpick"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image" Target="../media/image36.jpeg"/><Relationship Id="rId7" Type="http://schemas.openxmlformats.org/officeDocument/2006/relationships/image" Target="../media/image40.jpeg"/><Relationship Id="rId2" Type="http://schemas.openxmlformats.org/officeDocument/2006/relationships/image" Target="../media/image35.jpeg"/><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14.xml.rels><?xml version="1.0" encoding="UTF-8" standalone="yes"?>
<Relationships xmlns="http://schemas.openxmlformats.org/package/2006/relationships"><Relationship Id="rId8" Type="http://schemas.openxmlformats.org/officeDocument/2006/relationships/image" Target="../media/image47.jpeg"/><Relationship Id="rId13" Type="http://schemas.openxmlformats.org/officeDocument/2006/relationships/image" Target="../media/image52.jpeg"/><Relationship Id="rId3" Type="http://schemas.openxmlformats.org/officeDocument/2006/relationships/image" Target="../media/image42.jpeg"/><Relationship Id="rId7" Type="http://schemas.openxmlformats.org/officeDocument/2006/relationships/image" Target="../media/image46.jpeg"/><Relationship Id="rId12" Type="http://schemas.openxmlformats.org/officeDocument/2006/relationships/image" Target="../media/image51.jpeg"/><Relationship Id="rId17" Type="http://schemas.openxmlformats.org/officeDocument/2006/relationships/image" Target="../media/image56.jpeg"/><Relationship Id="rId2" Type="http://schemas.openxmlformats.org/officeDocument/2006/relationships/image" Target="../media/image41.jpeg"/><Relationship Id="rId16" Type="http://schemas.openxmlformats.org/officeDocument/2006/relationships/image" Target="../media/image55.jpeg"/><Relationship Id="rId1" Type="http://schemas.openxmlformats.org/officeDocument/2006/relationships/slideLayout" Target="../slideLayouts/slideLayout1.xml"/><Relationship Id="rId6" Type="http://schemas.openxmlformats.org/officeDocument/2006/relationships/image" Target="../media/image45.jpeg"/><Relationship Id="rId11" Type="http://schemas.openxmlformats.org/officeDocument/2006/relationships/image" Target="../media/image50.jpeg"/><Relationship Id="rId5" Type="http://schemas.openxmlformats.org/officeDocument/2006/relationships/image" Target="../media/image44.jpeg"/><Relationship Id="rId15" Type="http://schemas.openxmlformats.org/officeDocument/2006/relationships/image" Target="../media/image54.jpeg"/><Relationship Id="rId10" Type="http://schemas.openxmlformats.org/officeDocument/2006/relationships/image" Target="../media/image49.jpeg"/><Relationship Id="rId4" Type="http://schemas.openxmlformats.org/officeDocument/2006/relationships/image" Target="../media/image43.jpeg"/><Relationship Id="rId9" Type="http://schemas.openxmlformats.org/officeDocument/2006/relationships/image" Target="../media/image48.jpeg"/><Relationship Id="rId14" Type="http://schemas.openxmlformats.org/officeDocument/2006/relationships/image" Target="../media/image5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78276" y="-235576"/>
            <a:ext cx="6687844" cy="2184285"/>
          </a:xfrm>
        </p:spPr>
        <p:txBody>
          <a:bodyPr anchor="b">
            <a:normAutofit/>
          </a:bodyPr>
          <a:lstStyle/>
          <a:p>
            <a:pPr algn="ctr"/>
            <a:r>
              <a:rPr lang="en-US" sz="4000" b="1" u="sng" dirty="0">
                <a:solidFill>
                  <a:schemeClr val="accent2">
                    <a:lumMod val="50000"/>
                  </a:schemeClr>
                </a:solidFill>
                <a:latin typeface="Congenial SemiBold" panose="02000503040000020004" pitchFamily="2" charset="0"/>
                <a:cs typeface="Calibri Light"/>
              </a:rPr>
              <a:t>Have you ever heard of a wellbeing mentor?</a:t>
            </a:r>
            <a:endParaRPr lang="en-US" sz="4000" b="1" u="sng" dirty="0">
              <a:solidFill>
                <a:schemeClr val="accent2">
                  <a:lumMod val="50000"/>
                </a:schemeClr>
              </a:solidFill>
              <a:latin typeface="Congenial SemiBold" panose="02000503040000020004" pitchFamily="2" charset="0"/>
            </a:endParaRPr>
          </a:p>
        </p:txBody>
      </p:sp>
      <p:sp>
        <p:nvSpPr>
          <p:cNvPr id="3" name="Subtitle 2"/>
          <p:cNvSpPr>
            <a:spLocks noGrp="1"/>
          </p:cNvSpPr>
          <p:nvPr>
            <p:ph type="subTitle" idx="1"/>
          </p:nvPr>
        </p:nvSpPr>
        <p:spPr>
          <a:xfrm>
            <a:off x="7776025" y="5064754"/>
            <a:ext cx="2245886" cy="450447"/>
          </a:xfrm>
        </p:spPr>
        <p:txBody>
          <a:bodyPr anchor="ctr">
            <a:normAutofit/>
          </a:bodyPr>
          <a:lstStyle/>
          <a:p>
            <a:pPr algn="l"/>
            <a:r>
              <a:rPr lang="en-US" sz="2000" dirty="0">
                <a:solidFill>
                  <a:schemeClr val="tx2"/>
                </a:solidFill>
                <a:latin typeface="Berlin Sans FB Demi" panose="020E0802020502020306" pitchFamily="34" charset="0"/>
              </a:rPr>
              <a:t>Let's explain…</a:t>
            </a:r>
          </a:p>
        </p:txBody>
      </p:sp>
      <p:pic>
        <p:nvPicPr>
          <p:cNvPr id="7" name="Graphic 6" descr="Heart Lock">
            <a:extLst>
              <a:ext uri="{FF2B5EF4-FFF2-40B4-BE49-F238E27FC236}">
                <a16:creationId xmlns:a16="http://schemas.microsoft.com/office/drawing/2014/main" id="{3ED1F0E4-B085-8CEA-416F-FA59BBFFA54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63685" y="273985"/>
            <a:ext cx="1297065" cy="1297065"/>
          </a:xfrm>
          <a:prstGeom prst="rect">
            <a:avLst/>
          </a:prstGeom>
        </p:spPr>
      </p:pic>
      <p:sp>
        <p:nvSpPr>
          <p:cNvPr id="4" name="TextBox 3">
            <a:extLst>
              <a:ext uri="{FF2B5EF4-FFF2-40B4-BE49-F238E27FC236}">
                <a16:creationId xmlns:a16="http://schemas.microsoft.com/office/drawing/2014/main" id="{E871FD1C-8135-66BC-25E9-DC2C99A5A413}"/>
              </a:ext>
            </a:extLst>
          </p:cNvPr>
          <p:cNvSpPr txBox="1"/>
          <p:nvPr/>
        </p:nvSpPr>
        <p:spPr>
          <a:xfrm>
            <a:off x="906170" y="2674794"/>
            <a:ext cx="2095130" cy="1077218"/>
          </a:xfrm>
          <a:prstGeom prst="rect">
            <a:avLst/>
          </a:prstGeom>
          <a:noFill/>
        </p:spPr>
        <p:txBody>
          <a:bodyPr wrap="square" rtlCol="0">
            <a:spAutoFit/>
          </a:bodyPr>
          <a:lstStyle/>
          <a:p>
            <a:r>
              <a:rPr lang="en-GB" sz="3200" dirty="0">
                <a:solidFill>
                  <a:schemeClr val="accent2"/>
                </a:solidFill>
                <a:latin typeface="Congenial SemiBold" panose="02000503040000020004" pitchFamily="2" charset="0"/>
              </a:rPr>
              <a:t>What do we do?</a:t>
            </a:r>
          </a:p>
        </p:txBody>
      </p:sp>
      <p:sp>
        <p:nvSpPr>
          <p:cNvPr id="5" name="TextBox 4">
            <a:extLst>
              <a:ext uri="{FF2B5EF4-FFF2-40B4-BE49-F238E27FC236}">
                <a16:creationId xmlns:a16="http://schemas.microsoft.com/office/drawing/2014/main" id="{B202FDF1-A26B-694F-EF91-5B0F98854075}"/>
              </a:ext>
            </a:extLst>
          </p:cNvPr>
          <p:cNvSpPr txBox="1"/>
          <p:nvPr/>
        </p:nvSpPr>
        <p:spPr>
          <a:xfrm>
            <a:off x="2658944" y="3957363"/>
            <a:ext cx="2926507" cy="584775"/>
          </a:xfrm>
          <a:prstGeom prst="rect">
            <a:avLst/>
          </a:prstGeom>
          <a:noFill/>
        </p:spPr>
        <p:txBody>
          <a:bodyPr wrap="square" rtlCol="0">
            <a:spAutoFit/>
          </a:bodyPr>
          <a:lstStyle/>
          <a:p>
            <a:r>
              <a:rPr lang="en-GB" sz="3200" dirty="0">
                <a:solidFill>
                  <a:schemeClr val="accent1">
                    <a:lumMod val="75000"/>
                  </a:schemeClr>
                </a:solidFill>
                <a:latin typeface="Congenial SemiBold" panose="02000503040000020004" pitchFamily="2" charset="0"/>
              </a:rPr>
              <a:t>Who are we?</a:t>
            </a:r>
          </a:p>
        </p:txBody>
      </p:sp>
      <p:sp>
        <p:nvSpPr>
          <p:cNvPr id="6" name="TextBox 5">
            <a:extLst>
              <a:ext uri="{FF2B5EF4-FFF2-40B4-BE49-F238E27FC236}">
                <a16:creationId xmlns:a16="http://schemas.microsoft.com/office/drawing/2014/main" id="{EB6E71BA-7756-E4EB-9000-9A1A9AB52D8F}"/>
              </a:ext>
            </a:extLst>
          </p:cNvPr>
          <p:cNvSpPr txBox="1"/>
          <p:nvPr/>
        </p:nvSpPr>
        <p:spPr>
          <a:xfrm>
            <a:off x="5541219" y="2595599"/>
            <a:ext cx="2926506" cy="1077218"/>
          </a:xfrm>
          <a:prstGeom prst="rect">
            <a:avLst/>
          </a:prstGeom>
          <a:noFill/>
        </p:spPr>
        <p:txBody>
          <a:bodyPr wrap="square" rtlCol="0">
            <a:spAutoFit/>
          </a:bodyPr>
          <a:lstStyle/>
          <a:p>
            <a:r>
              <a:rPr lang="en-GB" sz="3200" dirty="0">
                <a:solidFill>
                  <a:schemeClr val="accent2">
                    <a:lumMod val="50000"/>
                  </a:schemeClr>
                </a:solidFill>
                <a:latin typeface="Congenial SemiBold" panose="02000503040000020004" pitchFamily="2" charset="0"/>
              </a:rPr>
              <a:t>How can we help?</a:t>
            </a:r>
          </a:p>
        </p:txBody>
      </p:sp>
      <p:grpSp>
        <p:nvGrpSpPr>
          <p:cNvPr id="10" name="Group 9">
            <a:extLst>
              <a:ext uri="{FF2B5EF4-FFF2-40B4-BE49-F238E27FC236}">
                <a16:creationId xmlns:a16="http://schemas.microsoft.com/office/drawing/2014/main" id="{947FA644-E90D-F402-E1FB-5DE7448B647E}"/>
              </a:ext>
            </a:extLst>
          </p:cNvPr>
          <p:cNvGrpSpPr/>
          <p:nvPr/>
        </p:nvGrpSpPr>
        <p:grpSpPr>
          <a:xfrm>
            <a:off x="1248134" y="5934075"/>
            <a:ext cx="7219591" cy="913199"/>
            <a:chOff x="147303" y="5400138"/>
            <a:chExt cx="9987294" cy="1291959"/>
          </a:xfrm>
        </p:grpSpPr>
        <p:pic>
          <p:nvPicPr>
            <p:cNvPr id="8" name="Picture 7">
              <a:extLst>
                <a:ext uri="{FF2B5EF4-FFF2-40B4-BE49-F238E27FC236}">
                  <a16:creationId xmlns:a16="http://schemas.microsoft.com/office/drawing/2014/main" id="{032C8B4C-8D73-7080-352F-6DAE21468629}"/>
                </a:ext>
              </a:extLst>
            </p:cNvPr>
            <p:cNvPicPr>
              <a:picLocks noChangeAspect="1"/>
            </p:cNvPicPr>
            <p:nvPr/>
          </p:nvPicPr>
          <p:blipFill rotWithShape="1">
            <a:blip r:embed="rId4"/>
            <a:srcRect t="15126"/>
            <a:stretch/>
          </p:blipFill>
          <p:spPr>
            <a:xfrm>
              <a:off x="147303" y="5400138"/>
              <a:ext cx="4983990" cy="1291959"/>
            </a:xfrm>
            <a:prstGeom prst="rect">
              <a:avLst/>
            </a:prstGeom>
          </p:spPr>
        </p:pic>
        <p:pic>
          <p:nvPicPr>
            <p:cNvPr id="9" name="Picture 8">
              <a:extLst>
                <a:ext uri="{FF2B5EF4-FFF2-40B4-BE49-F238E27FC236}">
                  <a16:creationId xmlns:a16="http://schemas.microsoft.com/office/drawing/2014/main" id="{2883A617-B978-E3CD-C3FC-88976676C552}"/>
                </a:ext>
              </a:extLst>
            </p:cNvPr>
            <p:cNvPicPr>
              <a:picLocks noChangeAspect="1"/>
            </p:cNvPicPr>
            <p:nvPr/>
          </p:nvPicPr>
          <p:blipFill rotWithShape="1">
            <a:blip r:embed="rId4"/>
            <a:srcRect t="15126"/>
            <a:stretch/>
          </p:blipFill>
          <p:spPr>
            <a:xfrm>
              <a:off x="5150607" y="5400138"/>
              <a:ext cx="4983990" cy="1291959"/>
            </a:xfrm>
            <a:prstGeom prst="rect">
              <a:avLst/>
            </a:prstGeom>
          </p:spPr>
        </p:pic>
      </p:gr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4" presetClass="entr" presetSubtype="1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additive="base">
                                        <p:cTn id="26"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C90F9B40-0FD4-E654-C98E-68B49DDE4D41}"/>
              </a:ext>
            </a:extLst>
          </p:cNvPr>
          <p:cNvPicPr>
            <a:picLocks noChangeAspect="1"/>
          </p:cNvPicPr>
          <p:nvPr/>
        </p:nvPicPr>
        <p:blipFill>
          <a:blip r:embed="rId2"/>
          <a:stretch>
            <a:fillRect/>
          </a:stretch>
        </p:blipFill>
        <p:spPr>
          <a:xfrm>
            <a:off x="4608514" y="2048088"/>
            <a:ext cx="1206420" cy="1819519"/>
          </a:xfrm>
          <a:prstGeom prst="rect">
            <a:avLst/>
          </a:prstGeom>
        </p:spPr>
      </p:pic>
      <p:pic>
        <p:nvPicPr>
          <p:cNvPr id="12" name="Picture 11">
            <a:extLst>
              <a:ext uri="{FF2B5EF4-FFF2-40B4-BE49-F238E27FC236}">
                <a16:creationId xmlns:a16="http://schemas.microsoft.com/office/drawing/2014/main" id="{0E139E57-DA43-65E2-4A7D-D8E8DA2A61A8}"/>
              </a:ext>
            </a:extLst>
          </p:cNvPr>
          <p:cNvPicPr>
            <a:picLocks noChangeAspect="1"/>
          </p:cNvPicPr>
          <p:nvPr/>
        </p:nvPicPr>
        <p:blipFill rotWithShape="1">
          <a:blip r:embed="rId3"/>
          <a:srcRect b="12397"/>
          <a:stretch/>
        </p:blipFill>
        <p:spPr>
          <a:xfrm rot="20994570">
            <a:off x="7773671" y="3677207"/>
            <a:ext cx="1755126" cy="1544403"/>
          </a:xfrm>
          <a:prstGeom prst="rect">
            <a:avLst/>
          </a:prstGeom>
        </p:spPr>
      </p:pic>
      <p:sp>
        <p:nvSpPr>
          <p:cNvPr id="2" name="Title 1">
            <a:extLst>
              <a:ext uri="{FF2B5EF4-FFF2-40B4-BE49-F238E27FC236}">
                <a16:creationId xmlns:a16="http://schemas.microsoft.com/office/drawing/2014/main" id="{187ACB40-C8E9-2B40-6A72-B49D64902C66}"/>
              </a:ext>
            </a:extLst>
          </p:cNvPr>
          <p:cNvSpPr>
            <a:spLocks noGrp="1"/>
          </p:cNvSpPr>
          <p:nvPr>
            <p:ph type="title"/>
          </p:nvPr>
        </p:nvSpPr>
        <p:spPr>
          <a:xfrm>
            <a:off x="882842" y="469076"/>
            <a:ext cx="5754696" cy="1188200"/>
          </a:xfrm>
        </p:spPr>
        <p:txBody>
          <a:bodyPr>
            <a:normAutofit fontScale="90000"/>
          </a:bodyPr>
          <a:lstStyle/>
          <a:p>
            <a:r>
              <a:rPr lang="en-US" sz="2800" b="1" dirty="0">
                <a:solidFill>
                  <a:schemeClr val="tx2"/>
                </a:solidFill>
                <a:latin typeface="Cavolini" panose="03000502040302020204" pitchFamily="66" charset="0"/>
                <a:cs typeface="Cavolini" panose="03000502040302020204" pitchFamily="66" charset="0"/>
              </a:rPr>
              <a:t>Let’s get to the big question </a:t>
            </a:r>
            <a:br>
              <a:rPr lang="en-US" sz="2800" b="1" dirty="0">
                <a:solidFill>
                  <a:schemeClr val="tx2"/>
                </a:solidFill>
                <a:latin typeface="Cavolini" panose="03000502040302020204" pitchFamily="66" charset="0"/>
                <a:cs typeface="Cavolini" panose="03000502040302020204" pitchFamily="66" charset="0"/>
              </a:rPr>
            </a:br>
            <a:r>
              <a:rPr lang="en-US" sz="2800" b="1" dirty="0">
                <a:solidFill>
                  <a:schemeClr val="tx2"/>
                </a:solidFill>
                <a:latin typeface="Cavolini" panose="03000502040302020204" pitchFamily="66" charset="0"/>
                <a:cs typeface="Cavolini" panose="03000502040302020204" pitchFamily="66" charset="0"/>
              </a:rPr>
              <a:t>what is a </a:t>
            </a:r>
            <a:r>
              <a:rPr lang="en-GB" sz="2800" b="1" dirty="0">
                <a:solidFill>
                  <a:schemeClr val="tx2"/>
                </a:solidFill>
                <a:latin typeface="Cavolini" panose="03000502040302020204" pitchFamily="66" charset="0"/>
                <a:cs typeface="Cavolini" panose="03000502040302020204" pitchFamily="66" charset="0"/>
              </a:rPr>
              <a:t>wellbeing mentor</a:t>
            </a:r>
            <a:r>
              <a:rPr lang="en-US" sz="2800" b="1" dirty="0">
                <a:solidFill>
                  <a:schemeClr val="tx2"/>
                </a:solidFill>
                <a:latin typeface="Cavolini" panose="03000502040302020204" pitchFamily="66" charset="0"/>
                <a:cs typeface="Cavolini" panose="03000502040302020204" pitchFamily="66" charset="0"/>
              </a:rPr>
              <a:t>?</a:t>
            </a:r>
            <a:br>
              <a:rPr lang="en-US" sz="2800" b="1" dirty="0">
                <a:solidFill>
                  <a:schemeClr val="tx2"/>
                </a:solidFill>
                <a:latin typeface="Abadi Extra Light" panose="020B0204020104020204" pitchFamily="34" charset="0"/>
                <a:cs typeface="Calibri Light"/>
              </a:rPr>
            </a:br>
            <a:endParaRPr lang="en-US" sz="2800" b="1" dirty="0">
              <a:solidFill>
                <a:schemeClr val="tx2"/>
              </a:solidFill>
              <a:latin typeface="Abadi Extra Light" panose="020B0204020104020204" pitchFamily="34" charset="0"/>
            </a:endParaRPr>
          </a:p>
        </p:txBody>
      </p:sp>
      <p:sp>
        <p:nvSpPr>
          <p:cNvPr id="4" name="TextBox 3">
            <a:extLst>
              <a:ext uri="{FF2B5EF4-FFF2-40B4-BE49-F238E27FC236}">
                <a16:creationId xmlns:a16="http://schemas.microsoft.com/office/drawing/2014/main" id="{ADA03E6C-077A-9BD8-514F-48E7D317565D}"/>
              </a:ext>
            </a:extLst>
          </p:cNvPr>
          <p:cNvSpPr txBox="1"/>
          <p:nvPr/>
        </p:nvSpPr>
        <p:spPr>
          <a:xfrm>
            <a:off x="1863168" y="2991687"/>
            <a:ext cx="5365103" cy="215444"/>
          </a:xfrm>
          <a:prstGeom prst="rect">
            <a:avLst/>
          </a:prstGeom>
          <a:noFill/>
        </p:spPr>
        <p:txBody>
          <a:bodyPr wrap="square" rtlCol="0">
            <a:spAutoFit/>
          </a:bodyPr>
          <a:lstStyle/>
          <a:p>
            <a:endParaRPr lang="en-GB" sz="800" dirty="0">
              <a:solidFill>
                <a:schemeClr val="accent2">
                  <a:lumMod val="75000"/>
                </a:schemeClr>
              </a:solidFill>
            </a:endParaRPr>
          </a:p>
        </p:txBody>
      </p:sp>
      <p:sp>
        <p:nvSpPr>
          <p:cNvPr id="8" name="TextBox 7">
            <a:extLst>
              <a:ext uri="{FF2B5EF4-FFF2-40B4-BE49-F238E27FC236}">
                <a16:creationId xmlns:a16="http://schemas.microsoft.com/office/drawing/2014/main" id="{9EB1A925-BA05-D44B-0BE7-58C4F5CAFACA}"/>
              </a:ext>
            </a:extLst>
          </p:cNvPr>
          <p:cNvSpPr txBox="1"/>
          <p:nvPr/>
        </p:nvSpPr>
        <p:spPr>
          <a:xfrm>
            <a:off x="579024" y="3036610"/>
            <a:ext cx="3320612" cy="1661993"/>
          </a:xfrm>
          <a:prstGeom prst="rect">
            <a:avLst/>
          </a:prstGeom>
          <a:noFill/>
        </p:spPr>
        <p:txBody>
          <a:bodyPr wrap="square">
            <a:spAutoFit/>
          </a:bodyPr>
          <a:lstStyle/>
          <a:p>
            <a:r>
              <a:rPr lang="en-US" sz="2800" b="1" dirty="0">
                <a:solidFill>
                  <a:srgbClr val="2C3C43"/>
                </a:solidFill>
                <a:latin typeface="Cavolini" panose="03000502040302020204" pitchFamily="66" charset="0"/>
                <a:ea typeface="+mj-ea"/>
                <a:cs typeface="Cavolini" panose="03000502040302020204" pitchFamily="66" charset="0"/>
              </a:rPr>
              <a:t>What does a</a:t>
            </a:r>
            <a:r>
              <a:rPr kumimoji="0" lang="en-US" sz="2800" b="1" i="0" u="none" strike="noStrike" kern="1200" cap="none" spc="0" normalizeH="0" baseline="0" noProof="0" dirty="0">
                <a:ln>
                  <a:noFill/>
                </a:ln>
                <a:solidFill>
                  <a:srgbClr val="2C3C43"/>
                </a:solidFill>
                <a:effectLst/>
                <a:uLnTx/>
                <a:uFillTx/>
                <a:latin typeface="Cavolini" panose="03000502040302020204" pitchFamily="66" charset="0"/>
                <a:ea typeface="+mj-ea"/>
                <a:cs typeface="Cavolini" panose="03000502040302020204" pitchFamily="66" charset="0"/>
              </a:rPr>
              <a:t> </a:t>
            </a:r>
            <a:r>
              <a:rPr kumimoji="0" lang="en-GB" sz="2800" b="1" i="0" u="none" strike="noStrike" kern="1200" cap="none" spc="0" normalizeH="0" baseline="0" noProof="0" dirty="0">
                <a:ln>
                  <a:noFill/>
                </a:ln>
                <a:solidFill>
                  <a:srgbClr val="2C3C43"/>
                </a:solidFill>
                <a:effectLst/>
                <a:uLnTx/>
                <a:uFillTx/>
                <a:latin typeface="Cavolini" panose="03000502040302020204" pitchFamily="66" charset="0"/>
                <a:ea typeface="+mj-ea"/>
                <a:cs typeface="Cavolini" panose="03000502040302020204" pitchFamily="66" charset="0"/>
              </a:rPr>
              <a:t>wellbeing mentor do</a:t>
            </a:r>
            <a:r>
              <a:rPr kumimoji="0" lang="en-US" sz="2800" b="1" i="0" u="none" strike="noStrike" kern="1200" cap="none" spc="0" normalizeH="0" baseline="0" noProof="0" dirty="0">
                <a:ln>
                  <a:noFill/>
                </a:ln>
                <a:solidFill>
                  <a:srgbClr val="2C3C43"/>
                </a:solidFill>
                <a:effectLst/>
                <a:uLnTx/>
                <a:uFillTx/>
                <a:latin typeface="Cavolini" panose="03000502040302020204" pitchFamily="66" charset="0"/>
                <a:ea typeface="+mj-ea"/>
                <a:cs typeface="Cavolini" panose="03000502040302020204" pitchFamily="66" charset="0"/>
              </a:rPr>
              <a:t>?</a:t>
            </a:r>
          </a:p>
          <a:p>
            <a:endParaRPr lang="en-GB" dirty="0"/>
          </a:p>
        </p:txBody>
      </p:sp>
      <p:sp>
        <p:nvSpPr>
          <p:cNvPr id="10" name="TextBox 9">
            <a:extLst>
              <a:ext uri="{FF2B5EF4-FFF2-40B4-BE49-F238E27FC236}">
                <a16:creationId xmlns:a16="http://schemas.microsoft.com/office/drawing/2014/main" id="{F4F327C7-610C-D669-B5F7-8878A4D3FC52}"/>
              </a:ext>
            </a:extLst>
          </p:cNvPr>
          <p:cNvSpPr txBox="1"/>
          <p:nvPr/>
        </p:nvSpPr>
        <p:spPr>
          <a:xfrm>
            <a:off x="4545720" y="4994086"/>
            <a:ext cx="4361614" cy="369332"/>
          </a:xfrm>
          <a:prstGeom prst="rect">
            <a:avLst/>
          </a:prstGeom>
          <a:noFill/>
        </p:spPr>
        <p:txBody>
          <a:bodyPr wrap="square" rtlCol="0">
            <a:spAutoFit/>
          </a:bodyPr>
          <a:lstStyle/>
          <a:p>
            <a:endParaRPr lang="en-GB" dirty="0"/>
          </a:p>
        </p:txBody>
      </p:sp>
      <p:sp>
        <p:nvSpPr>
          <p:cNvPr id="3" name="TextBox 2">
            <a:extLst>
              <a:ext uri="{FF2B5EF4-FFF2-40B4-BE49-F238E27FC236}">
                <a16:creationId xmlns:a16="http://schemas.microsoft.com/office/drawing/2014/main" id="{0196934A-554E-9AD6-B87E-A1A52BA941F5}"/>
              </a:ext>
            </a:extLst>
          </p:cNvPr>
          <p:cNvSpPr txBox="1"/>
          <p:nvPr/>
        </p:nvSpPr>
        <p:spPr>
          <a:xfrm>
            <a:off x="6377068" y="757487"/>
            <a:ext cx="4097269" cy="1877437"/>
          </a:xfrm>
          <a:prstGeom prst="rect">
            <a:avLst/>
          </a:prstGeom>
          <a:noFill/>
        </p:spPr>
        <p:txBody>
          <a:bodyPr wrap="square" rtlCol="0">
            <a:spAutoFit/>
          </a:bodyPr>
          <a:lstStyle/>
          <a:p>
            <a:r>
              <a:rPr lang="en-US" sz="1800" dirty="0">
                <a:solidFill>
                  <a:schemeClr val="accent2">
                    <a:lumMod val="75000"/>
                  </a:schemeClr>
                </a:solidFill>
                <a:latin typeface="Abadi" panose="020B0604020104020204" pitchFamily="34" charset="0"/>
              </a:rPr>
              <a:t>‘</a:t>
            </a:r>
            <a:r>
              <a:rPr lang="en-US" sz="1800" dirty="0">
                <a:solidFill>
                  <a:schemeClr val="accent2">
                    <a:lumMod val="75000"/>
                  </a:schemeClr>
                </a:solidFill>
              </a:rPr>
              <a:t>A wellbeing Mentor is a child who can act as a helping hand, a listener and someone who can support another child with making positive changes.’</a:t>
            </a:r>
          </a:p>
          <a:p>
            <a:pPr algn="r"/>
            <a:br>
              <a:rPr lang="en-US" sz="1800" dirty="0"/>
            </a:br>
            <a:r>
              <a:rPr lang="en-US" sz="800" dirty="0">
                <a:solidFill>
                  <a:schemeClr val="accent2">
                    <a:lumMod val="75000"/>
                  </a:schemeClr>
                </a:solidFill>
              </a:rPr>
              <a:t>Anna Freud Centre</a:t>
            </a:r>
            <a:br>
              <a:rPr lang="en-GB" sz="800" dirty="0">
                <a:solidFill>
                  <a:schemeClr val="accent2">
                    <a:lumMod val="75000"/>
                  </a:schemeClr>
                </a:solidFill>
              </a:rPr>
            </a:br>
            <a:endParaRPr lang="en-GB" dirty="0"/>
          </a:p>
        </p:txBody>
      </p:sp>
      <p:sp>
        <p:nvSpPr>
          <p:cNvPr id="6" name="TextBox 5">
            <a:extLst>
              <a:ext uri="{FF2B5EF4-FFF2-40B4-BE49-F238E27FC236}">
                <a16:creationId xmlns:a16="http://schemas.microsoft.com/office/drawing/2014/main" id="{5172BB00-94BB-4021-96F5-EB747ACA0449}"/>
              </a:ext>
            </a:extLst>
          </p:cNvPr>
          <p:cNvSpPr txBox="1"/>
          <p:nvPr/>
        </p:nvSpPr>
        <p:spPr>
          <a:xfrm>
            <a:off x="2286850" y="4809912"/>
            <a:ext cx="4414735" cy="1323439"/>
          </a:xfrm>
          <a:prstGeom prst="rect">
            <a:avLst/>
          </a:prstGeom>
          <a:noFill/>
        </p:spPr>
        <p:txBody>
          <a:bodyPr wrap="square">
            <a:spAutoFit/>
          </a:bodyPr>
          <a:lstStyle/>
          <a:p>
            <a:r>
              <a:rPr lang="en-US" dirty="0">
                <a:solidFill>
                  <a:schemeClr val="accent2">
                    <a:lumMod val="75000"/>
                  </a:schemeClr>
                </a:solidFill>
              </a:rPr>
              <a:t>‘The job of a wellbeing mentor is to provide support, encouragement, and information to the children they are supporting.’</a:t>
            </a:r>
            <a:endParaRPr lang="en-GB" dirty="0">
              <a:solidFill>
                <a:schemeClr val="accent2">
                  <a:lumMod val="75000"/>
                </a:schemeClr>
              </a:solidFill>
            </a:endParaRPr>
          </a:p>
          <a:p>
            <a:pPr algn="r"/>
            <a:r>
              <a:rPr lang="en-US" sz="800" dirty="0">
                <a:solidFill>
                  <a:schemeClr val="accent2">
                    <a:lumMod val="75000"/>
                  </a:schemeClr>
                </a:solidFill>
              </a:rPr>
              <a:t>Anna Freud Centre</a:t>
            </a:r>
            <a:endParaRPr lang="en-GB" sz="800" dirty="0">
              <a:solidFill>
                <a:schemeClr val="accent2">
                  <a:lumMod val="75000"/>
                </a:schemeClr>
              </a:solidFill>
            </a:endParaRPr>
          </a:p>
        </p:txBody>
      </p:sp>
      <p:pic>
        <p:nvPicPr>
          <p:cNvPr id="15" name="Picture 14">
            <a:extLst>
              <a:ext uri="{FF2B5EF4-FFF2-40B4-BE49-F238E27FC236}">
                <a16:creationId xmlns:a16="http://schemas.microsoft.com/office/drawing/2014/main" id="{B32F7052-12B0-B59D-EBDF-9A28C2E796E4}"/>
              </a:ext>
            </a:extLst>
          </p:cNvPr>
          <p:cNvPicPr>
            <a:picLocks noChangeAspect="1"/>
          </p:cNvPicPr>
          <p:nvPr/>
        </p:nvPicPr>
        <p:blipFill>
          <a:blip r:embed="rId4"/>
          <a:stretch>
            <a:fillRect/>
          </a:stretch>
        </p:blipFill>
        <p:spPr>
          <a:xfrm rot="408778">
            <a:off x="6130633" y="2434189"/>
            <a:ext cx="1645207" cy="1645207"/>
          </a:xfrm>
          <a:prstGeom prst="rect">
            <a:avLst/>
          </a:prstGeom>
        </p:spPr>
      </p:pic>
    </p:spTree>
    <p:extLst>
      <p:ext uri="{BB962C8B-B14F-4D97-AF65-F5344CB8AC3E}">
        <p14:creationId xmlns:p14="http://schemas.microsoft.com/office/powerpoint/2010/main" val="380747453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heel(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3"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E17AB-A6D9-E638-BE6F-BEF127D5DA65}"/>
              </a:ext>
            </a:extLst>
          </p:cNvPr>
          <p:cNvSpPr>
            <a:spLocks noGrp="1"/>
          </p:cNvSpPr>
          <p:nvPr>
            <p:ph type="title"/>
          </p:nvPr>
        </p:nvSpPr>
        <p:spPr>
          <a:xfrm>
            <a:off x="197435" y="1167505"/>
            <a:ext cx="3793674" cy="4478604"/>
          </a:xfrm>
        </p:spPr>
        <p:txBody>
          <a:bodyPr vert="horz" lIns="91440" tIns="45720" rIns="91440" bIns="45720" rtlCol="0" anchor="ctr">
            <a:normAutofit/>
          </a:bodyPr>
          <a:lstStyle/>
          <a:p>
            <a:pPr algn="ctr"/>
            <a:r>
              <a:rPr lang="en-US" sz="2000" dirty="0">
                <a:solidFill>
                  <a:schemeClr val="tx1"/>
                </a:solidFill>
                <a:latin typeface="Avenir Next LT Pro Demi" panose="020B0704020202020204" pitchFamily="34" charset="0"/>
              </a:rPr>
              <a:t>This is an </a:t>
            </a:r>
            <a:r>
              <a:rPr lang="en-US" sz="2000" b="1" u="sng" dirty="0">
                <a:solidFill>
                  <a:schemeClr val="tx1"/>
                </a:solidFill>
                <a:latin typeface="Avenir Next LT Pro Demi" panose="020B0704020202020204" pitchFamily="34" charset="0"/>
              </a:rPr>
              <a:t>Emotional first aid kit </a:t>
            </a:r>
            <a:r>
              <a:rPr lang="en-US" sz="2000" dirty="0">
                <a:solidFill>
                  <a:schemeClr val="tx1"/>
                </a:solidFill>
                <a:latin typeface="Avenir Next LT Pro Demi" panose="020B0704020202020204" pitchFamily="34" charset="0"/>
              </a:rPr>
              <a:t>for the Wellbeing mentors to use when someone is feeling the physical signs of emotions or having negative thoughts and feelings. </a:t>
            </a:r>
            <a:br>
              <a:rPr lang="en-US" sz="2000" dirty="0">
                <a:solidFill>
                  <a:schemeClr val="tx1"/>
                </a:solidFill>
                <a:latin typeface="Avenir Next LT Pro Demi" panose="020B0704020202020204" pitchFamily="34" charset="0"/>
              </a:rPr>
            </a:br>
            <a:br>
              <a:rPr lang="en-US" sz="2000" dirty="0">
                <a:solidFill>
                  <a:schemeClr val="tx1"/>
                </a:solidFill>
                <a:latin typeface="Avenir Next LT Pro Demi" panose="020B0704020202020204" pitchFamily="34" charset="0"/>
              </a:rPr>
            </a:br>
            <a:br>
              <a:rPr lang="en-US" sz="2000" dirty="0">
                <a:solidFill>
                  <a:schemeClr val="tx1"/>
                </a:solidFill>
                <a:latin typeface="Avenir Next LT Pro Demi" panose="020B0704020202020204" pitchFamily="34" charset="0"/>
              </a:rPr>
            </a:br>
            <a:br>
              <a:rPr lang="en-US" sz="2000" dirty="0">
                <a:solidFill>
                  <a:schemeClr val="tx1"/>
                </a:solidFill>
                <a:latin typeface="Avenir Next LT Pro Demi" panose="020B0704020202020204" pitchFamily="34" charset="0"/>
              </a:rPr>
            </a:br>
            <a:br>
              <a:rPr lang="en-US" sz="2000" dirty="0">
                <a:solidFill>
                  <a:schemeClr val="tx1"/>
                </a:solidFill>
                <a:latin typeface="Avenir Next LT Pro Demi" panose="020B0704020202020204" pitchFamily="34" charset="0"/>
              </a:rPr>
            </a:br>
            <a:r>
              <a:rPr lang="en-US" sz="2000" b="1" dirty="0">
                <a:solidFill>
                  <a:schemeClr val="accent2">
                    <a:lumMod val="50000"/>
                  </a:schemeClr>
                </a:solidFill>
                <a:latin typeface="Avenir Next LT Pro Demi" panose="020B0704020202020204" pitchFamily="34" charset="0"/>
              </a:rPr>
              <a:t>Let’s see what is inside …</a:t>
            </a:r>
          </a:p>
        </p:txBody>
      </p:sp>
      <p:pic>
        <p:nvPicPr>
          <p:cNvPr id="3" name="Picture 2">
            <a:extLst>
              <a:ext uri="{FF2B5EF4-FFF2-40B4-BE49-F238E27FC236}">
                <a16:creationId xmlns:a16="http://schemas.microsoft.com/office/drawing/2014/main" id="{879A0BFD-F24E-FE4E-0FD9-2C2494CF6BBB}"/>
              </a:ext>
            </a:extLst>
          </p:cNvPr>
          <p:cNvPicPr>
            <a:picLocks noChangeAspect="1"/>
          </p:cNvPicPr>
          <p:nvPr/>
        </p:nvPicPr>
        <p:blipFill>
          <a:blip r:embed="rId2"/>
          <a:stretch>
            <a:fillRect/>
          </a:stretch>
        </p:blipFill>
        <p:spPr>
          <a:xfrm>
            <a:off x="891240" y="7146524"/>
            <a:ext cx="773388" cy="679786"/>
          </a:xfrm>
          <a:prstGeom prst="rect">
            <a:avLst/>
          </a:prstGeom>
        </p:spPr>
      </p:pic>
      <p:pic>
        <p:nvPicPr>
          <p:cNvPr id="4" name="Picture 3">
            <a:extLst>
              <a:ext uri="{FF2B5EF4-FFF2-40B4-BE49-F238E27FC236}">
                <a16:creationId xmlns:a16="http://schemas.microsoft.com/office/drawing/2014/main" id="{FBA6887D-77DE-0E37-656C-D839F3D29439}"/>
              </a:ext>
            </a:extLst>
          </p:cNvPr>
          <p:cNvPicPr>
            <a:picLocks noChangeAspect="1"/>
          </p:cNvPicPr>
          <p:nvPr/>
        </p:nvPicPr>
        <p:blipFill rotWithShape="1">
          <a:blip r:embed="rId3"/>
          <a:srcRect t="12043" r="-672" b="28745"/>
          <a:stretch/>
        </p:blipFill>
        <p:spPr>
          <a:xfrm rot="16200000">
            <a:off x="6009970" y="2234783"/>
            <a:ext cx="3153016" cy="3318692"/>
          </a:xfrm>
          <a:prstGeom prst="rect">
            <a:avLst/>
          </a:prstGeom>
          <a:effectLst>
            <a:softEdge rad="139700"/>
          </a:effectLst>
        </p:spPr>
      </p:pic>
      <p:sp>
        <p:nvSpPr>
          <p:cNvPr id="5" name="TextBox 4">
            <a:extLst>
              <a:ext uri="{FF2B5EF4-FFF2-40B4-BE49-F238E27FC236}">
                <a16:creationId xmlns:a16="http://schemas.microsoft.com/office/drawing/2014/main" id="{AA4B9340-AD16-FBA1-7D2D-5779A146B907}"/>
              </a:ext>
            </a:extLst>
          </p:cNvPr>
          <p:cNvSpPr txBox="1"/>
          <p:nvPr/>
        </p:nvSpPr>
        <p:spPr>
          <a:xfrm rot="583782">
            <a:off x="7363990" y="1810955"/>
            <a:ext cx="2408903" cy="338554"/>
          </a:xfrm>
          <a:prstGeom prst="rect">
            <a:avLst/>
          </a:prstGeom>
          <a:noFill/>
        </p:spPr>
        <p:txBody>
          <a:bodyPr wrap="square" rtlCol="0">
            <a:spAutoFit/>
          </a:bodyPr>
          <a:lstStyle/>
          <a:p>
            <a:pPr algn="ctr"/>
            <a:r>
              <a:rPr lang="en-GB" sz="1600" dirty="0">
                <a:latin typeface="Berlin Sans FB Demi" panose="020E0802020502020306" pitchFamily="34" charset="0"/>
              </a:rPr>
              <a:t>Positive plasters</a:t>
            </a:r>
          </a:p>
        </p:txBody>
      </p:sp>
      <p:sp>
        <p:nvSpPr>
          <p:cNvPr id="6" name="TextBox 5">
            <a:extLst>
              <a:ext uri="{FF2B5EF4-FFF2-40B4-BE49-F238E27FC236}">
                <a16:creationId xmlns:a16="http://schemas.microsoft.com/office/drawing/2014/main" id="{33814AD3-F4C6-FABB-4743-00102A32C6D2}"/>
              </a:ext>
            </a:extLst>
          </p:cNvPr>
          <p:cNvSpPr txBox="1"/>
          <p:nvPr/>
        </p:nvSpPr>
        <p:spPr>
          <a:xfrm rot="21007129">
            <a:off x="9280937" y="2967527"/>
            <a:ext cx="2187045" cy="369332"/>
          </a:xfrm>
          <a:prstGeom prst="rect">
            <a:avLst/>
          </a:prstGeom>
          <a:noFill/>
        </p:spPr>
        <p:txBody>
          <a:bodyPr wrap="square" rtlCol="0">
            <a:spAutoFit/>
          </a:bodyPr>
          <a:lstStyle/>
          <a:p>
            <a:r>
              <a:rPr lang="en-GB" dirty="0">
                <a:latin typeface="Berlin Sans FB Demi" panose="020E0802020502020306" pitchFamily="34" charset="0"/>
              </a:rPr>
              <a:t>Rejection bandages</a:t>
            </a:r>
          </a:p>
        </p:txBody>
      </p:sp>
      <p:sp>
        <p:nvSpPr>
          <p:cNvPr id="7" name="TextBox 6">
            <a:extLst>
              <a:ext uri="{FF2B5EF4-FFF2-40B4-BE49-F238E27FC236}">
                <a16:creationId xmlns:a16="http://schemas.microsoft.com/office/drawing/2014/main" id="{4E50A7FB-F671-72F3-ECE0-C268F6CE0A5D}"/>
              </a:ext>
            </a:extLst>
          </p:cNvPr>
          <p:cNvSpPr txBox="1"/>
          <p:nvPr/>
        </p:nvSpPr>
        <p:spPr>
          <a:xfrm rot="551026">
            <a:off x="4752511" y="5267210"/>
            <a:ext cx="2113936" cy="646331"/>
          </a:xfrm>
          <a:prstGeom prst="rect">
            <a:avLst/>
          </a:prstGeom>
          <a:noFill/>
        </p:spPr>
        <p:txBody>
          <a:bodyPr wrap="square" rtlCol="0">
            <a:spAutoFit/>
          </a:bodyPr>
          <a:lstStyle/>
          <a:p>
            <a:pPr algn="ctr"/>
            <a:r>
              <a:rPr lang="en-GB" dirty="0">
                <a:latin typeface="Amasis MT Pro Black" panose="02040A04050005020304" pitchFamily="18" charset="0"/>
              </a:rPr>
              <a:t>Negative thought wipes</a:t>
            </a:r>
          </a:p>
        </p:txBody>
      </p:sp>
      <p:sp>
        <p:nvSpPr>
          <p:cNvPr id="8" name="TextBox 7">
            <a:extLst>
              <a:ext uri="{FF2B5EF4-FFF2-40B4-BE49-F238E27FC236}">
                <a16:creationId xmlns:a16="http://schemas.microsoft.com/office/drawing/2014/main" id="{2E143E6B-8C47-89F4-D733-4A01867C67B4}"/>
              </a:ext>
            </a:extLst>
          </p:cNvPr>
          <p:cNvSpPr txBox="1"/>
          <p:nvPr/>
        </p:nvSpPr>
        <p:spPr>
          <a:xfrm>
            <a:off x="9288980" y="4170824"/>
            <a:ext cx="1622253" cy="646331"/>
          </a:xfrm>
          <a:prstGeom prst="rect">
            <a:avLst/>
          </a:prstGeom>
          <a:noFill/>
        </p:spPr>
        <p:txBody>
          <a:bodyPr wrap="square" rtlCol="0">
            <a:spAutoFit/>
          </a:bodyPr>
          <a:lstStyle/>
          <a:p>
            <a:pPr algn="ctr"/>
            <a:r>
              <a:rPr lang="en-GB" dirty="0">
                <a:latin typeface="Amasis MT Pro Black" panose="02040A04050005020304" pitchFamily="18" charset="0"/>
              </a:rPr>
              <a:t>Sadness swabs</a:t>
            </a:r>
          </a:p>
        </p:txBody>
      </p:sp>
      <p:sp>
        <p:nvSpPr>
          <p:cNvPr id="9" name="TextBox 8">
            <a:extLst>
              <a:ext uri="{FF2B5EF4-FFF2-40B4-BE49-F238E27FC236}">
                <a16:creationId xmlns:a16="http://schemas.microsoft.com/office/drawing/2014/main" id="{36734F3A-473D-2223-1851-3054386ADC6A}"/>
              </a:ext>
            </a:extLst>
          </p:cNvPr>
          <p:cNvSpPr txBox="1"/>
          <p:nvPr/>
        </p:nvSpPr>
        <p:spPr>
          <a:xfrm>
            <a:off x="3542748" y="410562"/>
            <a:ext cx="3793674" cy="523220"/>
          </a:xfrm>
          <a:prstGeom prst="rect">
            <a:avLst/>
          </a:prstGeom>
          <a:noFill/>
        </p:spPr>
        <p:txBody>
          <a:bodyPr wrap="square" rtlCol="0">
            <a:spAutoFit/>
          </a:bodyPr>
          <a:lstStyle/>
          <a:p>
            <a:pPr algn="ctr"/>
            <a:r>
              <a:rPr lang="en-GB" sz="2800" b="1" u="sng" dirty="0">
                <a:latin typeface="Amasis MT Pro Light" panose="02040304050005020304" pitchFamily="18" charset="0"/>
              </a:rPr>
              <a:t>Emotional First Aid Kit</a:t>
            </a:r>
          </a:p>
        </p:txBody>
      </p:sp>
      <p:sp>
        <p:nvSpPr>
          <p:cNvPr id="10" name="TextBox 9">
            <a:extLst>
              <a:ext uri="{FF2B5EF4-FFF2-40B4-BE49-F238E27FC236}">
                <a16:creationId xmlns:a16="http://schemas.microsoft.com/office/drawing/2014/main" id="{D77F42DF-D52C-345F-F41A-0B22E5775F6B}"/>
              </a:ext>
            </a:extLst>
          </p:cNvPr>
          <p:cNvSpPr txBox="1"/>
          <p:nvPr/>
        </p:nvSpPr>
        <p:spPr>
          <a:xfrm rot="21433775">
            <a:off x="7896344" y="5386867"/>
            <a:ext cx="1873307" cy="646331"/>
          </a:xfrm>
          <a:prstGeom prst="rect">
            <a:avLst/>
          </a:prstGeom>
          <a:noFill/>
        </p:spPr>
        <p:txBody>
          <a:bodyPr wrap="square" rtlCol="0">
            <a:spAutoFit/>
          </a:bodyPr>
          <a:lstStyle/>
          <a:p>
            <a:pPr algn="ctr"/>
            <a:r>
              <a:rPr lang="en-GB" dirty="0">
                <a:latin typeface="Bahnschrift SemiBold" panose="020B0502040204020203" pitchFamily="34" charset="0"/>
              </a:rPr>
              <a:t>Embarrassment Ice pack</a:t>
            </a:r>
          </a:p>
        </p:txBody>
      </p:sp>
      <p:sp>
        <p:nvSpPr>
          <p:cNvPr id="11" name="TextBox 10">
            <a:extLst>
              <a:ext uri="{FF2B5EF4-FFF2-40B4-BE49-F238E27FC236}">
                <a16:creationId xmlns:a16="http://schemas.microsoft.com/office/drawing/2014/main" id="{2BD1434E-D8F5-65F4-F178-8AB604942D83}"/>
              </a:ext>
            </a:extLst>
          </p:cNvPr>
          <p:cNvSpPr txBox="1"/>
          <p:nvPr/>
        </p:nvSpPr>
        <p:spPr>
          <a:xfrm rot="21255614">
            <a:off x="5208543" y="1648693"/>
            <a:ext cx="2100825" cy="646331"/>
          </a:xfrm>
          <a:prstGeom prst="rect">
            <a:avLst/>
          </a:prstGeom>
          <a:noFill/>
        </p:spPr>
        <p:txBody>
          <a:bodyPr wrap="square" rtlCol="0">
            <a:spAutoFit/>
          </a:bodyPr>
          <a:lstStyle/>
          <a:p>
            <a:pPr algn="ctr"/>
            <a:r>
              <a:rPr lang="en-GB" dirty="0">
                <a:latin typeface="Broadway" panose="04040905080B02020502" pitchFamily="82" charset="0"/>
              </a:rPr>
              <a:t>Talk time tissues</a:t>
            </a:r>
          </a:p>
        </p:txBody>
      </p:sp>
      <p:sp>
        <p:nvSpPr>
          <p:cNvPr id="12" name="TextBox 11">
            <a:extLst>
              <a:ext uri="{FF2B5EF4-FFF2-40B4-BE49-F238E27FC236}">
                <a16:creationId xmlns:a16="http://schemas.microsoft.com/office/drawing/2014/main" id="{2644E33F-2ACF-B25C-933C-6B5C49489F6C}"/>
              </a:ext>
            </a:extLst>
          </p:cNvPr>
          <p:cNvSpPr txBox="1"/>
          <p:nvPr/>
        </p:nvSpPr>
        <p:spPr>
          <a:xfrm rot="21265857">
            <a:off x="4454163" y="3200345"/>
            <a:ext cx="1970843" cy="646331"/>
          </a:xfrm>
          <a:prstGeom prst="rect">
            <a:avLst/>
          </a:prstGeom>
          <a:noFill/>
        </p:spPr>
        <p:txBody>
          <a:bodyPr wrap="square" rtlCol="0">
            <a:spAutoFit/>
          </a:bodyPr>
          <a:lstStyle/>
          <a:p>
            <a:pPr algn="ctr"/>
            <a:r>
              <a:rPr lang="en-GB" b="1" dirty="0">
                <a:latin typeface="Congenial SemiBold" panose="020B0604020202020204" pitchFamily="2" charset="0"/>
              </a:rPr>
              <a:t>Comforting cloths</a:t>
            </a:r>
          </a:p>
        </p:txBody>
      </p:sp>
    </p:spTree>
    <p:extLst>
      <p:ext uri="{BB962C8B-B14F-4D97-AF65-F5344CB8AC3E}">
        <p14:creationId xmlns:p14="http://schemas.microsoft.com/office/powerpoint/2010/main" val="147942493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ppt_x"/>
                                          </p:val>
                                        </p:tav>
                                        <p:tav tm="100000">
                                          <p:val>
                                            <p:strVal val="#ppt_x"/>
                                          </p:val>
                                        </p:tav>
                                      </p:tavLst>
                                    </p:anim>
                                    <p:anim calcmode="lin" valueType="num">
                                      <p:cBhvr additive="base">
                                        <p:cTn id="5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500" fill="hold"/>
                                        <p:tgtEl>
                                          <p:spTgt spid="5"/>
                                        </p:tgtEl>
                                        <p:attrNameLst>
                                          <p:attrName>ppt_x</p:attrName>
                                        </p:attrNameLst>
                                      </p:cBhvr>
                                      <p:tavLst>
                                        <p:tav tm="0">
                                          <p:val>
                                            <p:strVal val="#ppt_x"/>
                                          </p:val>
                                        </p:tav>
                                        <p:tav tm="100000">
                                          <p:val>
                                            <p:strVal val="#ppt_x"/>
                                          </p:val>
                                        </p:tav>
                                      </p:tavLst>
                                    </p:anim>
                                    <p:anim calcmode="lin" valueType="num">
                                      <p:cBhvr additive="base">
                                        <p:cTn id="5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
                                        </p:tgtEl>
                                        <p:attrNameLst>
                                          <p:attrName>style.visibility</p:attrName>
                                        </p:attrNameLst>
                                      </p:cBhvr>
                                      <p:to>
                                        <p:strVal val="visible"/>
                                      </p:to>
                                    </p:set>
                                    <p:anim calcmode="lin" valueType="num">
                                      <p:cBhvr additive="base">
                                        <p:cTn id="61" dur="500" fill="hold"/>
                                        <p:tgtEl>
                                          <p:spTgt spid="2"/>
                                        </p:tgtEl>
                                        <p:attrNameLst>
                                          <p:attrName>ppt_x</p:attrName>
                                        </p:attrNameLst>
                                      </p:cBhvr>
                                      <p:tavLst>
                                        <p:tav tm="0">
                                          <p:val>
                                            <p:strVal val="#ppt_x"/>
                                          </p:val>
                                        </p:tav>
                                        <p:tav tm="100000">
                                          <p:val>
                                            <p:strVal val="#ppt_x"/>
                                          </p:val>
                                        </p:tav>
                                      </p:tavLst>
                                    </p:anim>
                                    <p:anim calcmode="lin" valueType="num">
                                      <p:cBhvr additive="base">
                                        <p:cTn id="6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P spid="10" grpId="0"/>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84FE6-E373-F37F-C118-C5580BFED0BB}"/>
              </a:ext>
            </a:extLst>
          </p:cNvPr>
          <p:cNvSpPr>
            <a:spLocks noGrp="1"/>
          </p:cNvSpPr>
          <p:nvPr>
            <p:ph type="title"/>
          </p:nvPr>
        </p:nvSpPr>
        <p:spPr>
          <a:xfrm>
            <a:off x="-1533741" y="632758"/>
            <a:ext cx="4977976" cy="1454051"/>
          </a:xfrm>
        </p:spPr>
        <p:txBody>
          <a:bodyPr>
            <a:normAutofit/>
          </a:bodyPr>
          <a:lstStyle/>
          <a:p>
            <a:r>
              <a:rPr lang="en-US" sz="3600" dirty="0">
                <a:solidFill>
                  <a:schemeClr val="tx2"/>
                </a:solidFill>
                <a:latin typeface="Abadi Extra Light" panose="020B0204020104020204" pitchFamily="34" charset="0"/>
              </a:rPr>
              <a:t>                        </a:t>
            </a:r>
            <a:r>
              <a:rPr lang="en-US" b="1" dirty="0">
                <a:solidFill>
                  <a:schemeClr val="tx2"/>
                </a:solidFill>
                <a:latin typeface="Abadi Extra Light" panose="020B0204020104020204" pitchFamily="34" charset="0"/>
              </a:rPr>
              <a:t>Time</a:t>
            </a:r>
            <a:endParaRPr lang="en-US" sz="3600" b="1" dirty="0">
              <a:solidFill>
                <a:schemeClr val="tx2"/>
              </a:solidFill>
              <a:latin typeface="Abadi Extra Light" panose="020B0204020104020204" pitchFamily="34" charset="0"/>
            </a:endParaRPr>
          </a:p>
        </p:txBody>
      </p:sp>
      <p:sp>
        <p:nvSpPr>
          <p:cNvPr id="4" name="Content Placeholder 3">
            <a:extLst>
              <a:ext uri="{FF2B5EF4-FFF2-40B4-BE49-F238E27FC236}">
                <a16:creationId xmlns:a16="http://schemas.microsoft.com/office/drawing/2014/main" id="{27B4ACB4-BE41-DBE1-CD96-227BBCFBAC10}"/>
              </a:ext>
            </a:extLst>
          </p:cNvPr>
          <p:cNvSpPr>
            <a:spLocks noGrp="1"/>
          </p:cNvSpPr>
          <p:nvPr>
            <p:ph idx="1"/>
          </p:nvPr>
        </p:nvSpPr>
        <p:spPr>
          <a:xfrm>
            <a:off x="779318" y="1460720"/>
            <a:ext cx="4977578" cy="2354505"/>
          </a:xfrm>
        </p:spPr>
        <p:txBody>
          <a:bodyPr anchor="ctr">
            <a:normAutofit/>
          </a:bodyPr>
          <a:lstStyle/>
          <a:p>
            <a:pPr marL="0" indent="0">
              <a:buNone/>
            </a:pPr>
            <a:r>
              <a:rPr lang="en-GB" sz="2000" dirty="0">
                <a:solidFill>
                  <a:schemeClr val="tx2"/>
                </a:solidFill>
              </a:rPr>
              <a:t>A wellbeing mentor</a:t>
            </a:r>
            <a:r>
              <a:rPr lang="en-US" sz="2000" dirty="0">
                <a:solidFill>
                  <a:schemeClr val="tx2"/>
                </a:solidFill>
              </a:rPr>
              <a:t> will always find time to listen to you if you feel lonely, overwhelmed, disappointed or if you feel worried about something. We can take you somewhere quieter to talk, practice some relaxation skills or just sit with you and keep you company. </a:t>
            </a:r>
            <a:endParaRPr lang="en-GB" sz="2000" dirty="0">
              <a:solidFill>
                <a:schemeClr val="tx2"/>
              </a:solidFill>
            </a:endParaRPr>
          </a:p>
        </p:txBody>
      </p:sp>
      <p:pic>
        <p:nvPicPr>
          <p:cNvPr id="1026" name="Picture 2" descr="Tock the Learning Clock®">
            <a:extLst>
              <a:ext uri="{FF2B5EF4-FFF2-40B4-BE49-F238E27FC236}">
                <a16:creationId xmlns:a16="http://schemas.microsoft.com/office/drawing/2014/main" id="{443E0219-6C4A-17D2-0BD4-8E056DB476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9633" y="1748331"/>
            <a:ext cx="2587558" cy="270524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and Timer | Sensational Kids">
            <a:extLst>
              <a:ext uri="{FF2B5EF4-FFF2-40B4-BE49-F238E27FC236}">
                <a16:creationId xmlns:a16="http://schemas.microsoft.com/office/drawing/2014/main" id="{6C9D7308-6284-B446-D439-7F2BAB8EDA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7295" y="4429125"/>
            <a:ext cx="851523" cy="20845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uy Apple Watch Series 8 GPS + Cellular, 41mm Midnight Aluminum Case with  Midnight Sport Band - Regular - Apple (PH)">
            <a:extLst>
              <a:ext uri="{FF2B5EF4-FFF2-40B4-BE49-F238E27FC236}">
                <a16:creationId xmlns:a16="http://schemas.microsoft.com/office/drawing/2014/main" id="{A514B3E6-35E5-326F-CF50-B1DCF135817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048689">
            <a:off x="2630615" y="4157536"/>
            <a:ext cx="2013626" cy="191924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onn. Digital Alarm Clock with Ombre Color Changing Display - Walmart.com">
            <a:extLst>
              <a:ext uri="{FF2B5EF4-FFF2-40B4-BE49-F238E27FC236}">
                <a16:creationId xmlns:a16="http://schemas.microsoft.com/office/drawing/2014/main" id="{2DD3F90C-2C95-61D0-C0B0-0B7325E00BA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15958" y="236963"/>
            <a:ext cx="1770093" cy="1404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850128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32"/>
                                        </p:tgtEl>
                                        <p:attrNameLst>
                                          <p:attrName>style.visibility</p:attrName>
                                        </p:attrNameLst>
                                      </p:cBhvr>
                                      <p:to>
                                        <p:strVal val="visible"/>
                                      </p:to>
                                    </p:set>
                                    <p:animEffect transition="in" filter="barn(inVertical)">
                                      <p:cBhvr>
                                        <p:cTn id="12" dur="500"/>
                                        <p:tgtEl>
                                          <p:spTgt spid="103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030"/>
                                        </p:tgtEl>
                                        <p:attrNameLst>
                                          <p:attrName>style.visibility</p:attrName>
                                        </p:attrNameLst>
                                      </p:cBhvr>
                                      <p:to>
                                        <p:strVal val="visible"/>
                                      </p:to>
                                    </p:set>
                                    <p:animEffect transition="in" filter="circle(in)">
                                      <p:cBhvr>
                                        <p:cTn id="17" dur="2000"/>
                                        <p:tgtEl>
                                          <p:spTgt spid="1030"/>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1026"/>
                                        </p:tgtEl>
                                        <p:attrNameLst>
                                          <p:attrName>style.visibility</p:attrName>
                                        </p:attrNameLst>
                                      </p:cBhvr>
                                      <p:to>
                                        <p:strVal val="visible"/>
                                      </p:to>
                                    </p:set>
                                    <p:animEffect transition="in" filter="randombar(horizontal)">
                                      <p:cBhvr>
                                        <p:cTn id="29" dur="500"/>
                                        <p:tgtEl>
                                          <p:spTgt spid="1026"/>
                                        </p:tgtEl>
                                      </p:cBhvr>
                                    </p:animEffect>
                                  </p:childTnLst>
                                </p:cTn>
                              </p:par>
                            </p:childTnLst>
                          </p:cTn>
                        </p:par>
                      </p:childTnLst>
                    </p:cTn>
                  </p:par>
                  <p:par>
                    <p:cTn id="30" fill="hold">
                      <p:stCondLst>
                        <p:cond delay="indefinite"/>
                      </p:stCondLst>
                      <p:childTnLst>
                        <p:par>
                          <p:cTn id="31" fill="hold">
                            <p:stCondLst>
                              <p:cond delay="0"/>
                            </p:stCondLst>
                            <p:childTnLst>
                              <p:par>
                                <p:cTn id="32" presetID="26" presetClass="entr" presetSubtype="0" fill="hold" nodeType="clickEffect">
                                  <p:stCondLst>
                                    <p:cond delay="0"/>
                                  </p:stCondLst>
                                  <p:childTnLst>
                                    <p:set>
                                      <p:cBhvr>
                                        <p:cTn id="33" dur="1" fill="hold">
                                          <p:stCondLst>
                                            <p:cond delay="0"/>
                                          </p:stCondLst>
                                        </p:cTn>
                                        <p:tgtEl>
                                          <p:spTgt spid="4">
                                            <p:txEl>
                                              <p:pRg st="0" end="0"/>
                                            </p:txEl>
                                          </p:spTgt>
                                        </p:tgtEl>
                                        <p:attrNameLst>
                                          <p:attrName>style.visibility</p:attrName>
                                        </p:attrNameLst>
                                      </p:cBhvr>
                                      <p:to>
                                        <p:strVal val="visible"/>
                                      </p:to>
                                    </p:set>
                                    <p:animEffect transition="in" filter="wipe(down)">
                                      <p:cBhvr>
                                        <p:cTn id="34" dur="580">
                                          <p:stCondLst>
                                            <p:cond delay="0"/>
                                          </p:stCondLst>
                                        </p:cTn>
                                        <p:tgtEl>
                                          <p:spTgt spid="4">
                                            <p:txEl>
                                              <p:pRg st="0" end="0"/>
                                            </p:txEl>
                                          </p:spTgt>
                                        </p:tgtEl>
                                      </p:cBhvr>
                                    </p:animEffect>
                                    <p:anim calcmode="lin" valueType="num">
                                      <p:cBhvr>
                                        <p:cTn id="35"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40" dur="26">
                                          <p:stCondLst>
                                            <p:cond delay="650"/>
                                          </p:stCondLst>
                                        </p:cTn>
                                        <p:tgtEl>
                                          <p:spTgt spid="4">
                                            <p:txEl>
                                              <p:pRg st="0" end="0"/>
                                            </p:txEl>
                                          </p:spTgt>
                                        </p:tgtEl>
                                      </p:cBhvr>
                                      <p:to x="100000" y="60000"/>
                                    </p:animScale>
                                    <p:animScale>
                                      <p:cBhvr>
                                        <p:cTn id="41" dur="166" decel="50000">
                                          <p:stCondLst>
                                            <p:cond delay="676"/>
                                          </p:stCondLst>
                                        </p:cTn>
                                        <p:tgtEl>
                                          <p:spTgt spid="4">
                                            <p:txEl>
                                              <p:pRg st="0" end="0"/>
                                            </p:txEl>
                                          </p:spTgt>
                                        </p:tgtEl>
                                      </p:cBhvr>
                                      <p:to x="100000" y="100000"/>
                                    </p:animScale>
                                    <p:animScale>
                                      <p:cBhvr>
                                        <p:cTn id="42" dur="26">
                                          <p:stCondLst>
                                            <p:cond delay="1312"/>
                                          </p:stCondLst>
                                        </p:cTn>
                                        <p:tgtEl>
                                          <p:spTgt spid="4">
                                            <p:txEl>
                                              <p:pRg st="0" end="0"/>
                                            </p:txEl>
                                          </p:spTgt>
                                        </p:tgtEl>
                                      </p:cBhvr>
                                      <p:to x="100000" y="80000"/>
                                    </p:animScale>
                                    <p:animScale>
                                      <p:cBhvr>
                                        <p:cTn id="43" dur="166" decel="50000">
                                          <p:stCondLst>
                                            <p:cond delay="1338"/>
                                          </p:stCondLst>
                                        </p:cTn>
                                        <p:tgtEl>
                                          <p:spTgt spid="4">
                                            <p:txEl>
                                              <p:pRg st="0" end="0"/>
                                            </p:txEl>
                                          </p:spTgt>
                                        </p:tgtEl>
                                      </p:cBhvr>
                                      <p:to x="100000" y="100000"/>
                                    </p:animScale>
                                    <p:animScale>
                                      <p:cBhvr>
                                        <p:cTn id="44" dur="26">
                                          <p:stCondLst>
                                            <p:cond delay="1642"/>
                                          </p:stCondLst>
                                        </p:cTn>
                                        <p:tgtEl>
                                          <p:spTgt spid="4">
                                            <p:txEl>
                                              <p:pRg st="0" end="0"/>
                                            </p:txEl>
                                          </p:spTgt>
                                        </p:tgtEl>
                                      </p:cBhvr>
                                      <p:to x="100000" y="90000"/>
                                    </p:animScale>
                                    <p:animScale>
                                      <p:cBhvr>
                                        <p:cTn id="45" dur="166" decel="50000">
                                          <p:stCondLst>
                                            <p:cond delay="1668"/>
                                          </p:stCondLst>
                                        </p:cTn>
                                        <p:tgtEl>
                                          <p:spTgt spid="4">
                                            <p:txEl>
                                              <p:pRg st="0" end="0"/>
                                            </p:txEl>
                                          </p:spTgt>
                                        </p:tgtEl>
                                      </p:cBhvr>
                                      <p:to x="100000" y="100000"/>
                                    </p:animScale>
                                    <p:animScale>
                                      <p:cBhvr>
                                        <p:cTn id="46" dur="26">
                                          <p:stCondLst>
                                            <p:cond delay="1808"/>
                                          </p:stCondLst>
                                        </p:cTn>
                                        <p:tgtEl>
                                          <p:spTgt spid="4">
                                            <p:txEl>
                                              <p:pRg st="0" end="0"/>
                                            </p:txEl>
                                          </p:spTgt>
                                        </p:tgtEl>
                                      </p:cBhvr>
                                      <p:to x="100000" y="95000"/>
                                    </p:animScale>
                                    <p:animScale>
                                      <p:cBhvr>
                                        <p:cTn id="47" dur="166" decel="50000">
                                          <p:stCondLst>
                                            <p:cond delay="1834"/>
                                          </p:stCondLst>
                                        </p:cTn>
                                        <p:tgtEl>
                                          <p:spTgt spid="4">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4C9A0DF-FDE5-278F-AADA-E7145E66C8B8}"/>
              </a:ext>
            </a:extLst>
          </p:cNvPr>
          <p:cNvPicPr>
            <a:picLocks noChangeAspect="1"/>
          </p:cNvPicPr>
          <p:nvPr/>
        </p:nvPicPr>
        <p:blipFill rotWithShape="1">
          <a:blip r:embed="rId2"/>
          <a:srcRect t="6742" r="2" b="14836"/>
          <a:stretch/>
        </p:blipFill>
        <p:spPr>
          <a:xfrm>
            <a:off x="322048" y="-1"/>
            <a:ext cx="4551305" cy="3429000"/>
          </a:xfrm>
          <a:custGeom>
            <a:avLst/>
            <a:gdLst/>
            <a:ahLst/>
            <a:cxnLst/>
            <a:rect l="l" t="t" r="r" b="b"/>
            <a:pathLst>
              <a:path w="4551305" h="3429000">
                <a:moveTo>
                  <a:pt x="509916" y="0"/>
                </a:moveTo>
                <a:lnTo>
                  <a:pt x="4551305" y="0"/>
                </a:lnTo>
                <a:lnTo>
                  <a:pt x="4551305" y="1"/>
                </a:lnTo>
                <a:lnTo>
                  <a:pt x="3693885" y="1"/>
                </a:lnTo>
                <a:lnTo>
                  <a:pt x="3181696" y="3429000"/>
                </a:lnTo>
                <a:lnTo>
                  <a:pt x="0" y="3429000"/>
                </a:lnTo>
                <a:close/>
              </a:path>
            </a:pathLst>
          </a:custGeom>
        </p:spPr>
      </p:pic>
      <p:sp>
        <p:nvSpPr>
          <p:cNvPr id="2" name="Title 1">
            <a:extLst>
              <a:ext uri="{FF2B5EF4-FFF2-40B4-BE49-F238E27FC236}">
                <a16:creationId xmlns:a16="http://schemas.microsoft.com/office/drawing/2014/main" id="{A9465E2E-7804-4971-9AF9-E405EBDBC61B}"/>
              </a:ext>
            </a:extLst>
          </p:cNvPr>
          <p:cNvSpPr>
            <a:spLocks noGrp="1"/>
          </p:cNvSpPr>
          <p:nvPr>
            <p:ph type="title"/>
          </p:nvPr>
        </p:nvSpPr>
        <p:spPr>
          <a:xfrm>
            <a:off x="4621064" y="777412"/>
            <a:ext cx="5114776" cy="1320800"/>
          </a:xfrm>
        </p:spPr>
        <p:txBody>
          <a:bodyPr>
            <a:normAutofit/>
          </a:bodyPr>
          <a:lstStyle/>
          <a:p>
            <a:r>
              <a:rPr lang="en-US" dirty="0">
                <a:latin typeface="Abadi Extra Light" panose="020B0204020104020204" pitchFamily="34" charset="0"/>
              </a:rPr>
              <a:t>Blankets </a:t>
            </a:r>
          </a:p>
        </p:txBody>
      </p:sp>
      <p:pic>
        <p:nvPicPr>
          <p:cNvPr id="5" name="Picture 4" descr="A blanket and a vase of roses&#10;&#10;Description automatically generated with low confidence">
            <a:extLst>
              <a:ext uri="{FF2B5EF4-FFF2-40B4-BE49-F238E27FC236}">
                <a16:creationId xmlns:a16="http://schemas.microsoft.com/office/drawing/2014/main" id="{22368AFB-8FF8-96CE-558B-66D160857ACE}"/>
              </a:ext>
            </a:extLst>
          </p:cNvPr>
          <p:cNvPicPr>
            <a:picLocks noChangeAspect="1"/>
          </p:cNvPicPr>
          <p:nvPr/>
        </p:nvPicPr>
        <p:blipFill rotWithShape="1">
          <a:blip r:embed="rId3"/>
          <a:srcRect t="2429" r="-3" b="-3"/>
          <a:stretch/>
        </p:blipFill>
        <p:spPr>
          <a:xfrm>
            <a:off x="-10633" y="3428999"/>
            <a:ext cx="3514376" cy="3429001"/>
          </a:xfrm>
          <a:custGeom>
            <a:avLst/>
            <a:gdLst/>
            <a:ahLst/>
            <a:cxnLst/>
            <a:rect l="l" t="t" r="r" b="b"/>
            <a:pathLst>
              <a:path w="3514376" h="3429001">
                <a:moveTo>
                  <a:pt x="332680" y="0"/>
                </a:moveTo>
                <a:lnTo>
                  <a:pt x="3514376" y="0"/>
                </a:lnTo>
                <a:lnTo>
                  <a:pt x="3002186" y="3429001"/>
                </a:lnTo>
                <a:lnTo>
                  <a:pt x="0" y="3429001"/>
                </a:lnTo>
                <a:lnTo>
                  <a:pt x="0" y="2237155"/>
                </a:lnTo>
                <a:close/>
              </a:path>
            </a:pathLst>
          </a:custGeom>
        </p:spPr>
      </p:pic>
      <p:cxnSp>
        <p:nvCxnSpPr>
          <p:cNvPr id="11" name="Straight Connector 10">
            <a:extLst>
              <a:ext uri="{FF2B5EF4-FFF2-40B4-BE49-F238E27FC236}">
                <a16:creationId xmlns:a16="http://schemas.microsoft.com/office/drawing/2014/main" id="{B31FD3CE-CE0A-4FD9-967C-4D340CA378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32012" y="3428999"/>
            <a:ext cx="32511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Isosceles Triangle 30">
            <a:extLst>
              <a:ext uri="{FF2B5EF4-FFF2-40B4-BE49-F238E27FC236}">
                <a16:creationId xmlns:a16="http://schemas.microsoft.com/office/drawing/2014/main" id="{0663EB55-934F-42EF-80DE-098647DE7A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70CC9E74-58C4-D6E8-D6D4-1FC273399CB7}"/>
              </a:ext>
            </a:extLst>
          </p:cNvPr>
          <p:cNvSpPr>
            <a:spLocks noGrp="1"/>
          </p:cNvSpPr>
          <p:nvPr>
            <p:ph idx="1"/>
          </p:nvPr>
        </p:nvSpPr>
        <p:spPr>
          <a:xfrm>
            <a:off x="4368775" y="2098213"/>
            <a:ext cx="5114776" cy="3880773"/>
          </a:xfrm>
        </p:spPr>
        <p:txBody>
          <a:bodyPr>
            <a:normAutofit/>
          </a:bodyPr>
          <a:lstStyle/>
          <a:p>
            <a:pPr marL="0" indent="0">
              <a:buNone/>
            </a:pPr>
            <a:r>
              <a:rPr lang="en-US" dirty="0">
                <a:latin typeface="Abadi Extra Light" panose="020B0204020104020204" pitchFamily="34" charset="0"/>
              </a:rPr>
              <a:t>Just like these blankets that feel soft and fuzzy,</a:t>
            </a:r>
            <a:r>
              <a:rPr lang="en-GB" dirty="0">
                <a:latin typeface="Abadi Extra Light" panose="020B0204020104020204" pitchFamily="34" charset="0"/>
              </a:rPr>
              <a:t> wellbeing mentors</a:t>
            </a:r>
            <a:r>
              <a:rPr lang="en-US" dirty="0">
                <a:latin typeface="Abadi Extra Light" panose="020B0204020104020204" pitchFamily="34" charset="0"/>
              </a:rPr>
              <a:t> are full of kind and caring things to say to you. </a:t>
            </a:r>
          </a:p>
          <a:p>
            <a:pPr marL="0" indent="0">
              <a:buNone/>
            </a:pPr>
            <a:r>
              <a:rPr lang="en-US" dirty="0">
                <a:latin typeface="Abadi Extra Light" panose="020B0204020104020204" pitchFamily="34" charset="0"/>
              </a:rPr>
              <a:t>If you’re feeling a bit upset or feel like you can not change a situation on your own,  we can remind you that the emotion you are feeling will pass and go away. </a:t>
            </a:r>
          </a:p>
          <a:p>
            <a:pPr marL="0" indent="0">
              <a:buNone/>
            </a:pPr>
            <a:r>
              <a:rPr lang="en-US" dirty="0">
                <a:latin typeface="Abadi Extra Light" panose="020B0204020104020204" pitchFamily="34" charset="0"/>
              </a:rPr>
              <a:t>Come to see us at break or lunchtime and we can help to cheer you up!</a:t>
            </a:r>
          </a:p>
        </p:txBody>
      </p:sp>
    </p:spTree>
    <p:extLst>
      <p:ext uri="{BB962C8B-B14F-4D97-AF65-F5344CB8AC3E}">
        <p14:creationId xmlns:p14="http://schemas.microsoft.com/office/powerpoint/2010/main" val="297530722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FB07C-CE55-4D60-99B8-C1DEABDA27C3}"/>
              </a:ext>
            </a:extLst>
          </p:cNvPr>
          <p:cNvSpPr>
            <a:spLocks noGrp="1"/>
          </p:cNvSpPr>
          <p:nvPr>
            <p:ph type="title"/>
          </p:nvPr>
        </p:nvSpPr>
        <p:spPr>
          <a:xfrm>
            <a:off x="1598607" y="-305098"/>
            <a:ext cx="4512989" cy="2227730"/>
          </a:xfrm>
        </p:spPr>
        <p:txBody>
          <a:bodyPr anchor="ctr">
            <a:normAutofit/>
          </a:bodyPr>
          <a:lstStyle/>
          <a:p>
            <a:r>
              <a:rPr lang="en-US" dirty="0">
                <a:solidFill>
                  <a:srgbClr val="FFFFFF"/>
                </a:solidFill>
              </a:rPr>
              <a:t>                              </a:t>
            </a:r>
            <a:r>
              <a:rPr lang="en-US" dirty="0">
                <a:solidFill>
                  <a:schemeClr val="tx1"/>
                </a:solidFill>
              </a:rPr>
              <a:t>Tissues</a:t>
            </a:r>
            <a:endParaRPr lang="en-GB" dirty="0">
              <a:solidFill>
                <a:schemeClr val="tx1"/>
              </a:solidFill>
            </a:endParaRPr>
          </a:p>
        </p:txBody>
      </p:sp>
      <p:sp>
        <p:nvSpPr>
          <p:cNvPr id="3" name="Content Placeholder 2">
            <a:extLst>
              <a:ext uri="{FF2B5EF4-FFF2-40B4-BE49-F238E27FC236}">
                <a16:creationId xmlns:a16="http://schemas.microsoft.com/office/drawing/2014/main" id="{76D7A491-BA30-BF20-BEE6-CFEDF2272D0A}"/>
              </a:ext>
            </a:extLst>
          </p:cNvPr>
          <p:cNvSpPr>
            <a:spLocks noGrp="1"/>
          </p:cNvSpPr>
          <p:nvPr>
            <p:ph idx="1"/>
          </p:nvPr>
        </p:nvSpPr>
        <p:spPr>
          <a:xfrm>
            <a:off x="3855102" y="1009291"/>
            <a:ext cx="4512988" cy="3317938"/>
          </a:xfrm>
        </p:spPr>
        <p:txBody>
          <a:bodyPr anchor="t">
            <a:normAutofit/>
          </a:bodyPr>
          <a:lstStyle/>
          <a:p>
            <a:pPr marL="0" indent="0">
              <a:buNone/>
            </a:pPr>
            <a:r>
              <a:rPr lang="en-GB" sz="2000" dirty="0">
                <a:solidFill>
                  <a:schemeClr val="tx1"/>
                </a:solidFill>
                <a:latin typeface="Abadi Extra Light" panose="020B0204020104020204" pitchFamily="34" charset="0"/>
              </a:rPr>
              <a:t>A wellbeing mentor can help you wipe away your tears when you feel sad. Wellbeing mentors will remind you that it's okay to let out your tears, a good cry can make you feel better. </a:t>
            </a:r>
          </a:p>
          <a:p>
            <a:pPr marL="0" indent="0">
              <a:buNone/>
            </a:pPr>
            <a:r>
              <a:rPr lang="en-GB" sz="2000" dirty="0">
                <a:solidFill>
                  <a:schemeClr val="tx1"/>
                </a:solidFill>
                <a:latin typeface="Abadi Extra Light" panose="020B0204020104020204" pitchFamily="34" charset="0"/>
              </a:rPr>
              <a:t>It is better to express and name your feelings rather than keep them bottled up inside you.</a:t>
            </a:r>
          </a:p>
        </p:txBody>
      </p:sp>
      <p:pic>
        <p:nvPicPr>
          <p:cNvPr id="4" name="Picture 3" descr="A box of tissues with a design on it&#10;&#10;Description automatically generated with low confidence">
            <a:extLst>
              <a:ext uri="{FF2B5EF4-FFF2-40B4-BE49-F238E27FC236}">
                <a16:creationId xmlns:a16="http://schemas.microsoft.com/office/drawing/2014/main" id="{F5A3A850-0692-D5B9-21AE-D2B54132D342}"/>
              </a:ext>
            </a:extLst>
          </p:cNvPr>
          <p:cNvPicPr>
            <a:picLocks noChangeAspect="1"/>
          </p:cNvPicPr>
          <p:nvPr/>
        </p:nvPicPr>
        <p:blipFill>
          <a:blip r:embed="rId2"/>
          <a:stretch>
            <a:fillRect/>
          </a:stretch>
        </p:blipFill>
        <p:spPr>
          <a:xfrm>
            <a:off x="6634907" y="3848100"/>
            <a:ext cx="2419350" cy="2419350"/>
          </a:xfrm>
          <a:prstGeom prst="rect">
            <a:avLst/>
          </a:prstGeom>
        </p:spPr>
      </p:pic>
      <p:pic>
        <p:nvPicPr>
          <p:cNvPr id="5" name="Picture 4">
            <a:extLst>
              <a:ext uri="{FF2B5EF4-FFF2-40B4-BE49-F238E27FC236}">
                <a16:creationId xmlns:a16="http://schemas.microsoft.com/office/drawing/2014/main" id="{DAB13EA4-28D8-624C-AB9C-8B61BC098C41}"/>
              </a:ext>
            </a:extLst>
          </p:cNvPr>
          <p:cNvPicPr>
            <a:picLocks noChangeAspect="1"/>
          </p:cNvPicPr>
          <p:nvPr/>
        </p:nvPicPr>
        <p:blipFill>
          <a:blip r:embed="rId3"/>
          <a:stretch>
            <a:fillRect/>
          </a:stretch>
        </p:blipFill>
        <p:spPr>
          <a:xfrm>
            <a:off x="1132233" y="5499024"/>
            <a:ext cx="1232803" cy="1232803"/>
          </a:xfrm>
          <a:prstGeom prst="rect">
            <a:avLst/>
          </a:prstGeom>
        </p:spPr>
      </p:pic>
      <p:pic>
        <p:nvPicPr>
          <p:cNvPr id="7" name="Picture 6">
            <a:extLst>
              <a:ext uri="{FF2B5EF4-FFF2-40B4-BE49-F238E27FC236}">
                <a16:creationId xmlns:a16="http://schemas.microsoft.com/office/drawing/2014/main" id="{F20447CB-4F07-2FDF-EA51-3131456F6CBB}"/>
              </a:ext>
            </a:extLst>
          </p:cNvPr>
          <p:cNvPicPr>
            <a:picLocks noChangeAspect="1"/>
          </p:cNvPicPr>
          <p:nvPr/>
        </p:nvPicPr>
        <p:blipFill>
          <a:blip r:embed="rId4"/>
          <a:stretch>
            <a:fillRect/>
          </a:stretch>
        </p:blipFill>
        <p:spPr>
          <a:xfrm>
            <a:off x="297825" y="2867139"/>
            <a:ext cx="2920181" cy="2920181"/>
          </a:xfrm>
          <a:prstGeom prst="rect">
            <a:avLst/>
          </a:prstGeom>
        </p:spPr>
      </p:pic>
      <p:pic>
        <p:nvPicPr>
          <p:cNvPr id="8" name="Picture 7">
            <a:extLst>
              <a:ext uri="{FF2B5EF4-FFF2-40B4-BE49-F238E27FC236}">
                <a16:creationId xmlns:a16="http://schemas.microsoft.com/office/drawing/2014/main" id="{18B76DDA-F3E2-CA5A-983E-9CEC72F65C67}"/>
              </a:ext>
            </a:extLst>
          </p:cNvPr>
          <p:cNvPicPr>
            <a:picLocks noChangeAspect="1"/>
          </p:cNvPicPr>
          <p:nvPr/>
        </p:nvPicPr>
        <p:blipFill>
          <a:blip r:embed="rId5"/>
          <a:stretch>
            <a:fillRect/>
          </a:stretch>
        </p:blipFill>
        <p:spPr>
          <a:xfrm>
            <a:off x="2674756" y="4482370"/>
            <a:ext cx="1664074" cy="2143125"/>
          </a:xfrm>
          <a:prstGeom prst="rect">
            <a:avLst/>
          </a:prstGeom>
        </p:spPr>
      </p:pic>
    </p:spTree>
    <p:extLst>
      <p:ext uri="{BB962C8B-B14F-4D97-AF65-F5344CB8AC3E}">
        <p14:creationId xmlns:p14="http://schemas.microsoft.com/office/powerpoint/2010/main" val="347187542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6"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80">
                                          <p:stCondLst>
                                            <p:cond delay="0"/>
                                          </p:stCondLst>
                                        </p:cTn>
                                        <p:tgtEl>
                                          <p:spTgt spid="4"/>
                                        </p:tgtEl>
                                      </p:cBhvr>
                                    </p:animEffect>
                                    <p:anim calcmode="lin" valueType="num">
                                      <p:cBhvr>
                                        <p:cTn id="1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7" dur="26">
                                          <p:stCondLst>
                                            <p:cond delay="650"/>
                                          </p:stCondLst>
                                        </p:cTn>
                                        <p:tgtEl>
                                          <p:spTgt spid="4"/>
                                        </p:tgtEl>
                                      </p:cBhvr>
                                      <p:to x="100000" y="60000"/>
                                    </p:animScale>
                                    <p:animScale>
                                      <p:cBhvr>
                                        <p:cTn id="18" dur="166" decel="50000">
                                          <p:stCondLst>
                                            <p:cond delay="676"/>
                                          </p:stCondLst>
                                        </p:cTn>
                                        <p:tgtEl>
                                          <p:spTgt spid="4"/>
                                        </p:tgtEl>
                                      </p:cBhvr>
                                      <p:to x="100000" y="100000"/>
                                    </p:animScale>
                                    <p:animScale>
                                      <p:cBhvr>
                                        <p:cTn id="19" dur="26">
                                          <p:stCondLst>
                                            <p:cond delay="1312"/>
                                          </p:stCondLst>
                                        </p:cTn>
                                        <p:tgtEl>
                                          <p:spTgt spid="4"/>
                                        </p:tgtEl>
                                      </p:cBhvr>
                                      <p:to x="100000" y="80000"/>
                                    </p:animScale>
                                    <p:animScale>
                                      <p:cBhvr>
                                        <p:cTn id="20" dur="166" decel="50000">
                                          <p:stCondLst>
                                            <p:cond delay="1338"/>
                                          </p:stCondLst>
                                        </p:cTn>
                                        <p:tgtEl>
                                          <p:spTgt spid="4"/>
                                        </p:tgtEl>
                                      </p:cBhvr>
                                      <p:to x="100000" y="100000"/>
                                    </p:animScale>
                                    <p:animScale>
                                      <p:cBhvr>
                                        <p:cTn id="21" dur="26">
                                          <p:stCondLst>
                                            <p:cond delay="1642"/>
                                          </p:stCondLst>
                                        </p:cTn>
                                        <p:tgtEl>
                                          <p:spTgt spid="4"/>
                                        </p:tgtEl>
                                      </p:cBhvr>
                                      <p:to x="100000" y="90000"/>
                                    </p:animScale>
                                    <p:animScale>
                                      <p:cBhvr>
                                        <p:cTn id="22" dur="166" decel="50000">
                                          <p:stCondLst>
                                            <p:cond delay="1668"/>
                                          </p:stCondLst>
                                        </p:cTn>
                                        <p:tgtEl>
                                          <p:spTgt spid="4"/>
                                        </p:tgtEl>
                                      </p:cBhvr>
                                      <p:to x="100000" y="100000"/>
                                    </p:animScale>
                                    <p:animScale>
                                      <p:cBhvr>
                                        <p:cTn id="23" dur="26">
                                          <p:stCondLst>
                                            <p:cond delay="1808"/>
                                          </p:stCondLst>
                                        </p:cTn>
                                        <p:tgtEl>
                                          <p:spTgt spid="4"/>
                                        </p:tgtEl>
                                      </p:cBhvr>
                                      <p:to x="100000" y="95000"/>
                                    </p:animScale>
                                    <p:animScale>
                                      <p:cBhvr>
                                        <p:cTn id="24" dur="166" decel="50000">
                                          <p:stCondLst>
                                            <p:cond delay="1834"/>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animEffect transition="in" filter="barn(inVertical)">
                                      <p:cBhvr>
                                        <p:cTn id="29" dur="500"/>
                                        <p:tgtEl>
                                          <p:spTgt spid="3">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3">
                                            <p:txEl>
                                              <p:pRg st="1" end="1"/>
                                            </p:txEl>
                                          </p:spTgt>
                                        </p:tgtEl>
                                        <p:attrNameLst>
                                          <p:attrName>style.visibility</p:attrName>
                                        </p:attrNameLst>
                                      </p:cBhvr>
                                      <p:to>
                                        <p:strVal val="visible"/>
                                      </p:to>
                                    </p:set>
                                    <p:animEffect transition="in" filter="barn(inVertical)">
                                      <p:cBhvr>
                                        <p:cTn id="34"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4DE29-7618-2E9F-D7DA-0276BB136B06}"/>
              </a:ext>
            </a:extLst>
          </p:cNvPr>
          <p:cNvSpPr>
            <a:spLocks noGrp="1"/>
          </p:cNvSpPr>
          <p:nvPr>
            <p:ph type="title"/>
          </p:nvPr>
        </p:nvSpPr>
        <p:spPr>
          <a:xfrm>
            <a:off x="4159225" y="839789"/>
            <a:ext cx="5114776" cy="1320800"/>
          </a:xfrm>
        </p:spPr>
        <p:txBody>
          <a:bodyPr>
            <a:normAutofit/>
          </a:bodyPr>
          <a:lstStyle/>
          <a:p>
            <a:r>
              <a:rPr lang="en-US" b="1" dirty="0"/>
              <a:t>A shell                                </a:t>
            </a:r>
            <a:endParaRPr lang="en-GB" b="1" dirty="0"/>
          </a:p>
        </p:txBody>
      </p:sp>
      <p:pic>
        <p:nvPicPr>
          <p:cNvPr id="30" name="Picture 29">
            <a:extLst>
              <a:ext uri="{FF2B5EF4-FFF2-40B4-BE49-F238E27FC236}">
                <a16:creationId xmlns:a16="http://schemas.microsoft.com/office/drawing/2014/main" id="{508532B0-7BBA-D21B-3EA1-C36E9E4CBCD6}"/>
              </a:ext>
            </a:extLst>
          </p:cNvPr>
          <p:cNvPicPr>
            <a:picLocks noChangeAspect="1"/>
          </p:cNvPicPr>
          <p:nvPr/>
        </p:nvPicPr>
        <p:blipFill rotWithShape="1">
          <a:blip r:embed="rId2">
            <a:alphaModFix/>
          </a:blip>
          <a:srcRect l="406" r="20725" b="4"/>
          <a:stretch/>
        </p:blipFill>
        <p:spPr>
          <a:xfrm>
            <a:off x="593649" y="10"/>
            <a:ext cx="3433363" cy="1714490"/>
          </a:xfrm>
          <a:custGeom>
            <a:avLst/>
            <a:gdLst/>
            <a:ahLst/>
            <a:cxnLst/>
            <a:rect l="l" t="t" r="r" b="b"/>
            <a:pathLst>
              <a:path w="3433363" h="1714500">
                <a:moveTo>
                  <a:pt x="254958" y="0"/>
                </a:moveTo>
                <a:lnTo>
                  <a:pt x="3433363" y="0"/>
                </a:lnTo>
                <a:lnTo>
                  <a:pt x="3386734" y="312174"/>
                </a:lnTo>
                <a:lnTo>
                  <a:pt x="3386620" y="312174"/>
                </a:lnTo>
                <a:lnTo>
                  <a:pt x="3177155" y="1714500"/>
                </a:lnTo>
                <a:lnTo>
                  <a:pt x="0" y="1714500"/>
                </a:lnTo>
                <a:close/>
              </a:path>
            </a:pathLst>
          </a:custGeom>
        </p:spPr>
      </p:pic>
      <p:pic>
        <p:nvPicPr>
          <p:cNvPr id="32" name="Picture 31">
            <a:extLst>
              <a:ext uri="{FF2B5EF4-FFF2-40B4-BE49-F238E27FC236}">
                <a16:creationId xmlns:a16="http://schemas.microsoft.com/office/drawing/2014/main" id="{DE0A3C97-18CE-A9A8-1521-DB8032D14BC4}"/>
              </a:ext>
            </a:extLst>
          </p:cNvPr>
          <p:cNvPicPr>
            <a:picLocks noChangeAspect="1"/>
          </p:cNvPicPr>
          <p:nvPr/>
        </p:nvPicPr>
        <p:blipFill rotWithShape="1">
          <a:blip r:embed="rId3">
            <a:alphaModFix/>
          </a:blip>
          <a:srcRect t="17466" r="-3" b="7463"/>
          <a:stretch/>
        </p:blipFill>
        <p:spPr>
          <a:xfrm>
            <a:off x="338691" y="1714500"/>
            <a:ext cx="3432113" cy="1714500"/>
          </a:xfrm>
          <a:custGeom>
            <a:avLst/>
            <a:gdLst/>
            <a:ahLst/>
            <a:cxnLst/>
            <a:rect l="l" t="t" r="r" b="b"/>
            <a:pathLst>
              <a:path w="3432113" h="1714500">
                <a:moveTo>
                  <a:pt x="254958" y="0"/>
                </a:moveTo>
                <a:lnTo>
                  <a:pt x="3432113" y="0"/>
                </a:lnTo>
                <a:lnTo>
                  <a:pt x="3176018" y="1714500"/>
                </a:lnTo>
                <a:lnTo>
                  <a:pt x="0" y="1714500"/>
                </a:lnTo>
                <a:close/>
              </a:path>
            </a:pathLst>
          </a:custGeom>
        </p:spPr>
      </p:pic>
      <p:pic>
        <p:nvPicPr>
          <p:cNvPr id="12" name="Picture 11">
            <a:extLst>
              <a:ext uri="{FF2B5EF4-FFF2-40B4-BE49-F238E27FC236}">
                <a16:creationId xmlns:a16="http://schemas.microsoft.com/office/drawing/2014/main" id="{4EE7A7B7-57EB-D3DC-3D71-40592EBB516E}"/>
              </a:ext>
            </a:extLst>
          </p:cNvPr>
          <p:cNvPicPr>
            <a:picLocks noChangeAspect="1"/>
          </p:cNvPicPr>
          <p:nvPr/>
        </p:nvPicPr>
        <p:blipFill rotWithShape="1">
          <a:blip r:embed="rId4">
            <a:alphaModFix/>
          </a:blip>
          <a:srcRect t="17142" r="-2" b="7763"/>
          <a:stretch/>
        </p:blipFill>
        <p:spPr>
          <a:xfrm>
            <a:off x="83733" y="3429000"/>
            <a:ext cx="3430976" cy="1714500"/>
          </a:xfrm>
          <a:custGeom>
            <a:avLst/>
            <a:gdLst/>
            <a:ahLst/>
            <a:cxnLst/>
            <a:rect l="l" t="t" r="r" b="b"/>
            <a:pathLst>
              <a:path w="3430976" h="1714500">
                <a:moveTo>
                  <a:pt x="254958" y="0"/>
                </a:moveTo>
                <a:lnTo>
                  <a:pt x="3430976" y="0"/>
                </a:lnTo>
                <a:lnTo>
                  <a:pt x="3174882" y="1714500"/>
                </a:lnTo>
                <a:lnTo>
                  <a:pt x="0" y="1714500"/>
                </a:lnTo>
                <a:close/>
              </a:path>
            </a:pathLst>
          </a:custGeom>
        </p:spPr>
      </p:pic>
      <p:pic>
        <p:nvPicPr>
          <p:cNvPr id="14" name="Picture 13">
            <a:extLst>
              <a:ext uri="{FF2B5EF4-FFF2-40B4-BE49-F238E27FC236}">
                <a16:creationId xmlns:a16="http://schemas.microsoft.com/office/drawing/2014/main" id="{098424E0-5E9E-A426-777C-315DF4A4C096}"/>
              </a:ext>
            </a:extLst>
          </p:cNvPr>
          <p:cNvPicPr>
            <a:picLocks noChangeAspect="1"/>
          </p:cNvPicPr>
          <p:nvPr/>
        </p:nvPicPr>
        <p:blipFill rotWithShape="1">
          <a:blip r:embed="rId5">
            <a:alphaModFix/>
          </a:blip>
          <a:srcRect t="9537" r="3" b="11001"/>
          <a:stretch/>
        </p:blipFill>
        <p:spPr>
          <a:xfrm>
            <a:off x="-10633" y="5309334"/>
            <a:ext cx="2928632" cy="1548665"/>
          </a:xfrm>
          <a:custGeom>
            <a:avLst/>
            <a:gdLst/>
            <a:ahLst/>
            <a:cxnLst/>
            <a:rect l="l" t="t" r="r" b="b"/>
            <a:pathLst>
              <a:path w="3271564" h="1730008">
                <a:moveTo>
                  <a:pt x="96673" y="0"/>
                </a:moveTo>
                <a:lnTo>
                  <a:pt x="3271564" y="0"/>
                </a:lnTo>
                <a:lnTo>
                  <a:pt x="3013153" y="1730008"/>
                </a:lnTo>
                <a:lnTo>
                  <a:pt x="0" y="1730008"/>
                </a:lnTo>
                <a:lnTo>
                  <a:pt x="0" y="650088"/>
                </a:lnTo>
                <a:close/>
              </a:path>
            </a:pathLst>
          </a:custGeom>
        </p:spPr>
      </p:pic>
      <p:sp>
        <p:nvSpPr>
          <p:cNvPr id="37" name="Isosceles Triangle 30">
            <a:extLst>
              <a:ext uri="{FF2B5EF4-FFF2-40B4-BE49-F238E27FC236}">
                <a16:creationId xmlns:a16="http://schemas.microsoft.com/office/drawing/2014/main" id="{9151A0F5-13D3-4554-835F-A7034869A0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0634"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39" name="Straight Connector 38">
            <a:extLst>
              <a:ext uri="{FF2B5EF4-FFF2-40B4-BE49-F238E27FC236}">
                <a16:creationId xmlns:a16="http://schemas.microsoft.com/office/drawing/2014/main" id="{7AD810A1-5C23-43DA-9095-AAFC01CEE6F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8712" y="1714500"/>
            <a:ext cx="320608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12F4D3F3-0806-458E-B9E1-EC428A80B8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7088" y="3421959"/>
            <a:ext cx="320608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0E7A95E-82DA-479D-B765-A001BC3BB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950" y="5127992"/>
            <a:ext cx="320608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5" name="Isosceles Triangle 30">
            <a:extLst>
              <a:ext uri="{FF2B5EF4-FFF2-40B4-BE49-F238E27FC236}">
                <a16:creationId xmlns:a16="http://schemas.microsoft.com/office/drawing/2014/main" id="{CDC9448A-4D53-4CF7-B513-1A1C0B535C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306"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73263B7D-415A-3EC9-8631-F0B4CF3A4323}"/>
              </a:ext>
            </a:extLst>
          </p:cNvPr>
          <p:cNvSpPr>
            <a:spLocks noGrp="1"/>
          </p:cNvSpPr>
          <p:nvPr>
            <p:ph idx="1"/>
          </p:nvPr>
        </p:nvSpPr>
        <p:spPr>
          <a:xfrm>
            <a:off x="4159225" y="2160589"/>
            <a:ext cx="5114776" cy="3880773"/>
          </a:xfrm>
        </p:spPr>
        <p:txBody>
          <a:bodyPr>
            <a:normAutofit/>
          </a:bodyPr>
          <a:lstStyle/>
          <a:p>
            <a:pPr marL="0" indent="0">
              <a:buNone/>
            </a:pPr>
            <a:r>
              <a:rPr lang="en-GB" sz="2000" dirty="0">
                <a:latin typeface="Avenir Next LT Pro Light" panose="020B0304020202020204" pitchFamily="34" charset="0"/>
              </a:rPr>
              <a:t>Just like shells we are all different, we look different on the outside and our brains work differently on the inside. </a:t>
            </a:r>
          </a:p>
          <a:p>
            <a:pPr marL="0" indent="0">
              <a:buNone/>
            </a:pPr>
            <a:r>
              <a:rPr lang="en-GB" sz="2000" dirty="0">
                <a:latin typeface="Avenir Next LT Pro Light" panose="020B0304020202020204" pitchFamily="34" charset="0"/>
              </a:rPr>
              <a:t>We can teach you some breathing techniques that will help you feel calm and grounded. </a:t>
            </a:r>
          </a:p>
          <a:p>
            <a:pPr marL="0" indent="0">
              <a:buNone/>
            </a:pPr>
            <a:r>
              <a:rPr lang="en-GB" sz="2000" dirty="0">
                <a:latin typeface="Avenir Next LT Pro Light" panose="020B0304020202020204" pitchFamily="34" charset="0"/>
              </a:rPr>
              <a:t>Wellbeing mentors will help you to notice all your fabulous ideas, thoughts and strengths to remind you of how special you are.  </a:t>
            </a:r>
          </a:p>
        </p:txBody>
      </p:sp>
    </p:spTree>
    <p:extLst>
      <p:ext uri="{BB962C8B-B14F-4D97-AF65-F5344CB8AC3E}">
        <p14:creationId xmlns:p14="http://schemas.microsoft.com/office/powerpoint/2010/main" val="427277103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1000" fill="hold"/>
                                        <p:tgtEl>
                                          <p:spTgt spid="12"/>
                                        </p:tgtEl>
                                        <p:attrNameLst>
                                          <p:attrName>ppt_w</p:attrName>
                                        </p:attrNameLst>
                                      </p:cBhvr>
                                      <p:tavLst>
                                        <p:tav tm="0">
                                          <p:val>
                                            <p:fltVal val="0"/>
                                          </p:val>
                                        </p:tav>
                                        <p:tav tm="100000">
                                          <p:val>
                                            <p:strVal val="#ppt_w"/>
                                          </p:val>
                                        </p:tav>
                                      </p:tavLst>
                                    </p:anim>
                                    <p:anim calcmode="lin" valueType="num">
                                      <p:cBhvr>
                                        <p:cTn id="12" dur="1000" fill="hold"/>
                                        <p:tgtEl>
                                          <p:spTgt spid="12"/>
                                        </p:tgtEl>
                                        <p:attrNameLst>
                                          <p:attrName>ppt_h</p:attrName>
                                        </p:attrNameLst>
                                      </p:cBhvr>
                                      <p:tavLst>
                                        <p:tav tm="0">
                                          <p:val>
                                            <p:fltVal val="0"/>
                                          </p:val>
                                        </p:tav>
                                        <p:tav tm="100000">
                                          <p:val>
                                            <p:strVal val="#ppt_h"/>
                                          </p:val>
                                        </p:tav>
                                      </p:tavLst>
                                    </p:anim>
                                    <p:anim calcmode="lin" valueType="num">
                                      <p:cBhvr>
                                        <p:cTn id="13" dur="1000" fill="hold"/>
                                        <p:tgtEl>
                                          <p:spTgt spid="12"/>
                                        </p:tgtEl>
                                        <p:attrNameLst>
                                          <p:attrName>style.rotation</p:attrName>
                                        </p:attrNameLst>
                                      </p:cBhvr>
                                      <p:tavLst>
                                        <p:tav tm="0">
                                          <p:val>
                                            <p:fltVal val="90"/>
                                          </p:val>
                                        </p:tav>
                                        <p:tav tm="100000">
                                          <p:val>
                                            <p:fltVal val="0"/>
                                          </p:val>
                                        </p:tav>
                                      </p:tavLst>
                                    </p:anim>
                                    <p:animEffect transition="in" filter="fade">
                                      <p:cBhvr>
                                        <p:cTn id="14" dur="1000"/>
                                        <p:tgtEl>
                                          <p:spTgt spid="12"/>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1000" fill="hold"/>
                                        <p:tgtEl>
                                          <p:spTgt spid="30"/>
                                        </p:tgtEl>
                                        <p:attrNameLst>
                                          <p:attrName>ppt_w</p:attrName>
                                        </p:attrNameLst>
                                      </p:cBhvr>
                                      <p:tavLst>
                                        <p:tav tm="0">
                                          <p:val>
                                            <p:fltVal val="0"/>
                                          </p:val>
                                        </p:tav>
                                        <p:tav tm="100000">
                                          <p:val>
                                            <p:strVal val="#ppt_w"/>
                                          </p:val>
                                        </p:tav>
                                      </p:tavLst>
                                    </p:anim>
                                    <p:anim calcmode="lin" valueType="num">
                                      <p:cBhvr>
                                        <p:cTn id="20" dur="1000" fill="hold"/>
                                        <p:tgtEl>
                                          <p:spTgt spid="30"/>
                                        </p:tgtEl>
                                        <p:attrNameLst>
                                          <p:attrName>ppt_h</p:attrName>
                                        </p:attrNameLst>
                                      </p:cBhvr>
                                      <p:tavLst>
                                        <p:tav tm="0">
                                          <p:val>
                                            <p:fltVal val="0"/>
                                          </p:val>
                                        </p:tav>
                                        <p:tav tm="100000">
                                          <p:val>
                                            <p:strVal val="#ppt_h"/>
                                          </p:val>
                                        </p:tav>
                                      </p:tavLst>
                                    </p:anim>
                                    <p:anim calcmode="lin" valueType="num">
                                      <p:cBhvr>
                                        <p:cTn id="21" dur="1000" fill="hold"/>
                                        <p:tgtEl>
                                          <p:spTgt spid="30"/>
                                        </p:tgtEl>
                                        <p:attrNameLst>
                                          <p:attrName>style.rotation</p:attrName>
                                        </p:attrNameLst>
                                      </p:cBhvr>
                                      <p:tavLst>
                                        <p:tav tm="0">
                                          <p:val>
                                            <p:fltVal val="90"/>
                                          </p:val>
                                        </p:tav>
                                        <p:tav tm="100000">
                                          <p:val>
                                            <p:fltVal val="0"/>
                                          </p:val>
                                        </p:tav>
                                      </p:tavLst>
                                    </p:anim>
                                    <p:animEffect transition="in" filter="fade">
                                      <p:cBhvr>
                                        <p:cTn id="22" dur="10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p:cTn id="27" dur="1000" fill="hold"/>
                                        <p:tgtEl>
                                          <p:spTgt spid="32"/>
                                        </p:tgtEl>
                                        <p:attrNameLst>
                                          <p:attrName>ppt_w</p:attrName>
                                        </p:attrNameLst>
                                      </p:cBhvr>
                                      <p:tavLst>
                                        <p:tav tm="0">
                                          <p:val>
                                            <p:fltVal val="0"/>
                                          </p:val>
                                        </p:tav>
                                        <p:tav tm="100000">
                                          <p:val>
                                            <p:strVal val="#ppt_w"/>
                                          </p:val>
                                        </p:tav>
                                      </p:tavLst>
                                    </p:anim>
                                    <p:anim calcmode="lin" valueType="num">
                                      <p:cBhvr>
                                        <p:cTn id="28" dur="1000" fill="hold"/>
                                        <p:tgtEl>
                                          <p:spTgt spid="32"/>
                                        </p:tgtEl>
                                        <p:attrNameLst>
                                          <p:attrName>ppt_h</p:attrName>
                                        </p:attrNameLst>
                                      </p:cBhvr>
                                      <p:tavLst>
                                        <p:tav tm="0">
                                          <p:val>
                                            <p:fltVal val="0"/>
                                          </p:val>
                                        </p:tav>
                                        <p:tav tm="100000">
                                          <p:val>
                                            <p:strVal val="#ppt_h"/>
                                          </p:val>
                                        </p:tav>
                                      </p:tavLst>
                                    </p:anim>
                                    <p:anim calcmode="lin" valueType="num">
                                      <p:cBhvr>
                                        <p:cTn id="29" dur="1000" fill="hold"/>
                                        <p:tgtEl>
                                          <p:spTgt spid="32"/>
                                        </p:tgtEl>
                                        <p:attrNameLst>
                                          <p:attrName>style.rotation</p:attrName>
                                        </p:attrNameLst>
                                      </p:cBhvr>
                                      <p:tavLst>
                                        <p:tav tm="0">
                                          <p:val>
                                            <p:fltVal val="90"/>
                                          </p:val>
                                        </p:tav>
                                        <p:tav tm="100000">
                                          <p:val>
                                            <p:fltVal val="0"/>
                                          </p:val>
                                        </p:tav>
                                      </p:tavLst>
                                    </p:anim>
                                    <p:animEffect transition="in" filter="fade">
                                      <p:cBhvr>
                                        <p:cTn id="30" dur="100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ppt_w</p:attrName>
                                        </p:attrNameLst>
                                      </p:cBhvr>
                                      <p:tavLst>
                                        <p:tav tm="0">
                                          <p:val>
                                            <p:fltVal val="0"/>
                                          </p:val>
                                        </p:tav>
                                        <p:tav tm="100000">
                                          <p:val>
                                            <p:strVal val="#ppt_w"/>
                                          </p:val>
                                        </p:tav>
                                      </p:tavLst>
                                    </p:anim>
                                    <p:anim calcmode="lin" valueType="num">
                                      <p:cBhvr>
                                        <p:cTn id="36" dur="1000" fill="hold"/>
                                        <p:tgtEl>
                                          <p:spTgt spid="14"/>
                                        </p:tgtEl>
                                        <p:attrNameLst>
                                          <p:attrName>ppt_h</p:attrName>
                                        </p:attrNameLst>
                                      </p:cBhvr>
                                      <p:tavLst>
                                        <p:tav tm="0">
                                          <p:val>
                                            <p:fltVal val="0"/>
                                          </p:val>
                                        </p:tav>
                                        <p:tav tm="100000">
                                          <p:val>
                                            <p:strVal val="#ppt_h"/>
                                          </p:val>
                                        </p:tav>
                                      </p:tavLst>
                                    </p:anim>
                                    <p:anim calcmode="lin" valueType="num">
                                      <p:cBhvr>
                                        <p:cTn id="37" dur="1000" fill="hold"/>
                                        <p:tgtEl>
                                          <p:spTgt spid="14"/>
                                        </p:tgtEl>
                                        <p:attrNameLst>
                                          <p:attrName>style.rotation</p:attrName>
                                        </p:attrNameLst>
                                      </p:cBhvr>
                                      <p:tavLst>
                                        <p:tav tm="0">
                                          <p:val>
                                            <p:fltVal val="90"/>
                                          </p:val>
                                        </p:tav>
                                        <p:tav tm="100000">
                                          <p:val>
                                            <p:fltVal val="0"/>
                                          </p:val>
                                        </p:tav>
                                      </p:tavLst>
                                    </p:anim>
                                    <p:animEffect transition="in" filter="fade">
                                      <p:cBhvr>
                                        <p:cTn id="38" dur="1000"/>
                                        <p:tgtEl>
                                          <p:spTgt spid="14"/>
                                        </p:tgtEl>
                                      </p:cBhvr>
                                    </p:animEffect>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grpId="0" nodeType="clickEffect">
                                  <p:stCondLst>
                                    <p:cond delay="0"/>
                                  </p:stCondLst>
                                  <p:childTnLst>
                                    <p:set>
                                      <p:cBhvr>
                                        <p:cTn id="42" dur="1" fill="hold">
                                          <p:stCondLst>
                                            <p:cond delay="0"/>
                                          </p:stCondLst>
                                        </p:cTn>
                                        <p:tgtEl>
                                          <p:spTgt spid="3">
                                            <p:txEl>
                                              <p:pRg st="0" end="0"/>
                                            </p:txEl>
                                          </p:spTgt>
                                        </p:tgtEl>
                                        <p:attrNameLst>
                                          <p:attrName>style.visibility</p:attrName>
                                        </p:attrNameLst>
                                      </p:cBhvr>
                                      <p:to>
                                        <p:strVal val="visible"/>
                                      </p:to>
                                    </p:set>
                                    <p:anim calcmode="lin" valueType="num">
                                      <p:cBhvr>
                                        <p:cTn id="4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31" presetClass="entr" presetSubtype="0" fill="hold" grpId="0" nodeType="clickEffect">
                                  <p:stCondLst>
                                    <p:cond delay="0"/>
                                  </p:stCondLst>
                                  <p:childTnLst>
                                    <p:set>
                                      <p:cBhvr>
                                        <p:cTn id="50" dur="1" fill="hold">
                                          <p:stCondLst>
                                            <p:cond delay="0"/>
                                          </p:stCondLst>
                                        </p:cTn>
                                        <p:tgtEl>
                                          <p:spTgt spid="3">
                                            <p:txEl>
                                              <p:pRg st="1" end="1"/>
                                            </p:txEl>
                                          </p:spTgt>
                                        </p:tgtEl>
                                        <p:attrNameLst>
                                          <p:attrName>style.visibility</p:attrName>
                                        </p:attrNameLst>
                                      </p:cBhvr>
                                      <p:to>
                                        <p:strVal val="visible"/>
                                      </p:to>
                                    </p:set>
                                    <p:anim calcmode="lin" valueType="num">
                                      <p:cBhvr>
                                        <p:cTn id="51"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52"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53"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54" dur="1000"/>
                                        <p:tgtEl>
                                          <p:spTgt spid="3">
                                            <p:txEl>
                                              <p:pRg st="1" end="1"/>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31" presetClass="entr" presetSubtype="0" fill="hold" grpId="0" nodeType="clickEffect">
                                  <p:stCondLst>
                                    <p:cond delay="0"/>
                                  </p:stCondLst>
                                  <p:childTnLst>
                                    <p:set>
                                      <p:cBhvr>
                                        <p:cTn id="58" dur="1" fill="hold">
                                          <p:stCondLst>
                                            <p:cond delay="0"/>
                                          </p:stCondLst>
                                        </p:cTn>
                                        <p:tgtEl>
                                          <p:spTgt spid="3">
                                            <p:txEl>
                                              <p:pRg st="2" end="2"/>
                                            </p:txEl>
                                          </p:spTgt>
                                        </p:tgtEl>
                                        <p:attrNameLst>
                                          <p:attrName>style.visibility</p:attrName>
                                        </p:attrNameLst>
                                      </p:cBhvr>
                                      <p:to>
                                        <p:strVal val="visible"/>
                                      </p:to>
                                    </p:set>
                                    <p:anim calcmode="lin" valueType="num">
                                      <p:cBhvr>
                                        <p:cTn id="5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6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6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62"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01A5-C7C9-B8B7-9CB5-1D9AB8435784}"/>
              </a:ext>
            </a:extLst>
          </p:cNvPr>
          <p:cNvSpPr>
            <a:spLocks noGrp="1"/>
          </p:cNvSpPr>
          <p:nvPr>
            <p:ph type="title"/>
          </p:nvPr>
        </p:nvSpPr>
        <p:spPr>
          <a:xfrm>
            <a:off x="677334" y="609600"/>
            <a:ext cx="5222281" cy="1320800"/>
          </a:xfrm>
        </p:spPr>
        <p:txBody>
          <a:bodyPr>
            <a:normAutofit/>
          </a:bodyPr>
          <a:lstStyle/>
          <a:p>
            <a:r>
              <a:rPr lang="en-GB" dirty="0"/>
              <a:t>                                Rubber</a:t>
            </a:r>
          </a:p>
        </p:txBody>
      </p:sp>
      <p:sp>
        <p:nvSpPr>
          <p:cNvPr id="3" name="Content Placeholder 2">
            <a:extLst>
              <a:ext uri="{FF2B5EF4-FFF2-40B4-BE49-F238E27FC236}">
                <a16:creationId xmlns:a16="http://schemas.microsoft.com/office/drawing/2014/main" id="{D175AAB7-2663-02DA-0814-ECCA1CB94496}"/>
              </a:ext>
            </a:extLst>
          </p:cNvPr>
          <p:cNvSpPr>
            <a:spLocks noGrp="1"/>
          </p:cNvSpPr>
          <p:nvPr>
            <p:ph idx="1"/>
          </p:nvPr>
        </p:nvSpPr>
        <p:spPr>
          <a:xfrm>
            <a:off x="681001" y="2160589"/>
            <a:ext cx="5211607" cy="3880773"/>
          </a:xfrm>
        </p:spPr>
        <p:txBody>
          <a:bodyPr>
            <a:normAutofit/>
          </a:bodyPr>
          <a:lstStyle/>
          <a:p>
            <a:pPr marL="0" indent="0">
              <a:buNone/>
            </a:pPr>
            <a:r>
              <a:rPr lang="en-GB" dirty="0">
                <a:latin typeface="Abadi Extra Light" panose="020B0204020104020204" pitchFamily="34" charset="0"/>
              </a:rPr>
              <a:t>Everyone makes mistakes when they are learning things and the mistakes we make, can help your brain to do new things.</a:t>
            </a:r>
          </a:p>
          <a:p>
            <a:pPr marL="0" indent="0">
              <a:buNone/>
            </a:pPr>
            <a:r>
              <a:rPr lang="en-GB" dirty="0">
                <a:latin typeface="Abadi Extra Light" panose="020B0204020104020204" pitchFamily="34" charset="0"/>
              </a:rPr>
              <a:t>When we make a mistake, we can feel disappointed or embarrassed and sometimes these feelings can make our bodies angry or shy. When we feel like this it can be hard for us to try again.</a:t>
            </a:r>
          </a:p>
          <a:p>
            <a:pPr marL="0" indent="0">
              <a:buNone/>
            </a:pPr>
            <a:r>
              <a:rPr lang="en-GB" dirty="0">
                <a:latin typeface="Abadi Extra Light" panose="020B0204020104020204" pitchFamily="34" charset="0"/>
              </a:rPr>
              <a:t> Just like a rubber, a wellbeing mentor can help rub out the old negative feelings and encourage you to be brave and try something again even if you feel nervous.</a:t>
            </a:r>
          </a:p>
          <a:p>
            <a:pPr marL="0" indent="0">
              <a:buNone/>
            </a:pPr>
            <a:endParaRPr lang="en-GB" dirty="0"/>
          </a:p>
        </p:txBody>
      </p:sp>
      <p:pic>
        <p:nvPicPr>
          <p:cNvPr id="1026" name="Picture 2" descr="Pink Pearl Medium eraser each">
            <a:extLst>
              <a:ext uri="{FF2B5EF4-FFF2-40B4-BE49-F238E27FC236}">
                <a16:creationId xmlns:a16="http://schemas.microsoft.com/office/drawing/2014/main" id="{5B08F24F-C8BA-E9E0-9BC5-DAC891CCAD9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841" b="10422"/>
          <a:stretch/>
        </p:blipFill>
        <p:spPr bwMode="auto">
          <a:xfrm rot="21600000">
            <a:off x="5975815" y="299187"/>
            <a:ext cx="1643385" cy="135968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324C2C5-9C41-8E70-B65D-9DB36C017B7E}"/>
              </a:ext>
            </a:extLst>
          </p:cNvPr>
          <p:cNvPicPr>
            <a:picLocks noChangeAspect="1"/>
          </p:cNvPicPr>
          <p:nvPr/>
        </p:nvPicPr>
        <p:blipFill rotWithShape="1">
          <a:blip r:embed="rId3"/>
          <a:srcRect t="11880" b="5013"/>
          <a:stretch/>
        </p:blipFill>
        <p:spPr>
          <a:xfrm>
            <a:off x="6046901" y="3865749"/>
            <a:ext cx="3144597" cy="2601746"/>
          </a:xfrm>
          <a:prstGeom prst="rect">
            <a:avLst/>
          </a:prstGeom>
        </p:spPr>
      </p:pic>
      <p:pic>
        <p:nvPicPr>
          <p:cNvPr id="5" name="Picture 4">
            <a:extLst>
              <a:ext uri="{FF2B5EF4-FFF2-40B4-BE49-F238E27FC236}">
                <a16:creationId xmlns:a16="http://schemas.microsoft.com/office/drawing/2014/main" id="{576C3E16-F0DB-9124-515A-A0CE3E1B0AF8}"/>
              </a:ext>
            </a:extLst>
          </p:cNvPr>
          <p:cNvPicPr>
            <a:picLocks noChangeAspect="1"/>
          </p:cNvPicPr>
          <p:nvPr/>
        </p:nvPicPr>
        <p:blipFill>
          <a:blip r:embed="rId4"/>
          <a:stretch>
            <a:fillRect/>
          </a:stretch>
        </p:blipFill>
        <p:spPr>
          <a:xfrm rot="20190307">
            <a:off x="7509808" y="1305160"/>
            <a:ext cx="2072341" cy="1554615"/>
          </a:xfrm>
          <a:prstGeom prst="rect">
            <a:avLst/>
          </a:prstGeom>
        </p:spPr>
      </p:pic>
    </p:spTree>
    <p:extLst>
      <p:ext uri="{BB962C8B-B14F-4D97-AF65-F5344CB8AC3E}">
        <p14:creationId xmlns:p14="http://schemas.microsoft.com/office/powerpoint/2010/main" val="418773994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fade">
                                      <p:cBhvr>
                                        <p:cTn id="37" dur="1000"/>
                                        <p:tgtEl>
                                          <p:spTgt spid="3">
                                            <p:txEl>
                                              <p:pRg st="0" end="0"/>
                                            </p:txEl>
                                          </p:spTgt>
                                        </p:tgtEl>
                                      </p:cBhvr>
                                    </p:animEffect>
                                    <p:anim calcmode="lin" valueType="num">
                                      <p:cBhvr>
                                        <p:cTn id="3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3">
                                            <p:txEl>
                                              <p:pRg st="1" end="1"/>
                                            </p:txEl>
                                          </p:spTgt>
                                        </p:tgtEl>
                                        <p:attrNameLst>
                                          <p:attrName>style.visibility</p:attrName>
                                        </p:attrNameLst>
                                      </p:cBhvr>
                                      <p:to>
                                        <p:strVal val="visible"/>
                                      </p:to>
                                    </p:set>
                                    <p:animEffect transition="in" filter="fade">
                                      <p:cBhvr>
                                        <p:cTn id="44" dur="1000"/>
                                        <p:tgtEl>
                                          <p:spTgt spid="3">
                                            <p:txEl>
                                              <p:pRg st="1" end="1"/>
                                            </p:txEl>
                                          </p:spTgt>
                                        </p:tgtEl>
                                      </p:cBhvr>
                                    </p:animEffect>
                                    <p:anim calcmode="lin" valueType="num">
                                      <p:cBhvr>
                                        <p:cTn id="4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3">
                                            <p:txEl>
                                              <p:pRg st="2" end="2"/>
                                            </p:txEl>
                                          </p:spTgt>
                                        </p:tgtEl>
                                        <p:attrNameLst>
                                          <p:attrName>style.visibility</p:attrName>
                                        </p:attrNameLst>
                                      </p:cBhvr>
                                      <p:to>
                                        <p:strVal val="visible"/>
                                      </p:to>
                                    </p:set>
                                    <p:animEffect transition="in" filter="fade">
                                      <p:cBhvr>
                                        <p:cTn id="51" dur="1000"/>
                                        <p:tgtEl>
                                          <p:spTgt spid="3">
                                            <p:txEl>
                                              <p:pRg st="2" end="2"/>
                                            </p:txEl>
                                          </p:spTgt>
                                        </p:tgtEl>
                                      </p:cBhvr>
                                    </p:animEffect>
                                    <p:anim calcmode="lin" valueType="num">
                                      <p:cBhvr>
                                        <p:cTn id="5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4">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Freeform: Shape 26">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61B7B78-8FFE-726D-8D28-4D38D1E3B17E}"/>
              </a:ext>
            </a:extLst>
          </p:cNvPr>
          <p:cNvSpPr>
            <a:spLocks noGrp="1"/>
          </p:cNvSpPr>
          <p:nvPr>
            <p:ph type="title"/>
          </p:nvPr>
        </p:nvSpPr>
        <p:spPr>
          <a:xfrm>
            <a:off x="6581337" y="424951"/>
            <a:ext cx="4512989" cy="2227730"/>
          </a:xfrm>
        </p:spPr>
        <p:txBody>
          <a:bodyPr anchor="ctr">
            <a:normAutofit/>
          </a:bodyPr>
          <a:lstStyle/>
          <a:p>
            <a:r>
              <a:rPr lang="en-GB">
                <a:solidFill>
                  <a:srgbClr val="FFFFFF"/>
                </a:solidFill>
              </a:rPr>
              <a:t>        </a:t>
            </a:r>
            <a:r>
              <a:rPr lang="en-GB">
                <a:solidFill>
                  <a:schemeClr val="accent2">
                    <a:lumMod val="50000"/>
                  </a:schemeClr>
                </a:solidFill>
                <a:latin typeface="Arial Rounded MT Bold" panose="020F0704030504030204" pitchFamily="34" charset="0"/>
              </a:rPr>
              <a:t>Pool Noodles </a:t>
            </a:r>
            <a:endParaRPr lang="en-GB" dirty="0">
              <a:solidFill>
                <a:schemeClr val="accent2">
                  <a:lumMod val="50000"/>
                </a:schemeClr>
              </a:solidFill>
              <a:latin typeface="Arial Rounded MT Bold" panose="020F0704030504030204" pitchFamily="34" charset="0"/>
            </a:endParaRPr>
          </a:p>
        </p:txBody>
      </p:sp>
      <p:pic>
        <p:nvPicPr>
          <p:cNvPr id="4" name="Picture 3">
            <a:extLst>
              <a:ext uri="{FF2B5EF4-FFF2-40B4-BE49-F238E27FC236}">
                <a16:creationId xmlns:a16="http://schemas.microsoft.com/office/drawing/2014/main" id="{9DBF1308-FD81-ACFE-8A79-25D3C4F7A879}"/>
              </a:ext>
            </a:extLst>
          </p:cNvPr>
          <p:cNvPicPr>
            <a:picLocks noChangeAspect="1"/>
          </p:cNvPicPr>
          <p:nvPr/>
        </p:nvPicPr>
        <p:blipFill>
          <a:blip r:embed="rId2"/>
          <a:stretch>
            <a:fillRect/>
          </a:stretch>
        </p:blipFill>
        <p:spPr>
          <a:xfrm>
            <a:off x="531259" y="701010"/>
            <a:ext cx="3856774" cy="2888857"/>
          </a:xfrm>
          <a:prstGeom prst="rect">
            <a:avLst/>
          </a:prstGeom>
        </p:spPr>
      </p:pic>
      <p:sp>
        <p:nvSpPr>
          <p:cNvPr id="3" name="Content Placeholder 2">
            <a:extLst>
              <a:ext uri="{FF2B5EF4-FFF2-40B4-BE49-F238E27FC236}">
                <a16:creationId xmlns:a16="http://schemas.microsoft.com/office/drawing/2014/main" id="{261EBE01-DB26-8374-C25D-9241691617A2}"/>
              </a:ext>
            </a:extLst>
          </p:cNvPr>
          <p:cNvSpPr>
            <a:spLocks noGrp="1"/>
          </p:cNvSpPr>
          <p:nvPr>
            <p:ph idx="1"/>
          </p:nvPr>
        </p:nvSpPr>
        <p:spPr>
          <a:xfrm>
            <a:off x="7147753" y="2257362"/>
            <a:ext cx="4512988" cy="3317938"/>
          </a:xfrm>
        </p:spPr>
        <p:txBody>
          <a:bodyPr anchor="t">
            <a:normAutofit/>
          </a:bodyPr>
          <a:lstStyle/>
          <a:p>
            <a:pPr marL="0" indent="0">
              <a:buNone/>
            </a:pPr>
            <a:r>
              <a:rPr lang="en-GB" sz="2000" b="1">
                <a:solidFill>
                  <a:schemeClr val="accent2">
                    <a:lumMod val="50000"/>
                  </a:schemeClr>
                </a:solidFill>
                <a:latin typeface="Abadi Extra Light" panose="020B0204020104020204" pitchFamily="34" charset="0"/>
              </a:rPr>
              <a:t>Wellbeing mentors are there to talk to us and help save you from scary, sad or stressful situations. Wellbeing mentors will help you stay afloat throughout the school year by giving you support, guidance and kindness. We can teach you different skills that will help you to control your body signs and emotions. </a:t>
            </a:r>
            <a:endParaRPr lang="en-GB" sz="2000" b="1" dirty="0">
              <a:solidFill>
                <a:schemeClr val="accent2">
                  <a:lumMod val="50000"/>
                </a:schemeClr>
              </a:solidFill>
              <a:latin typeface="Abadi Extra Light" panose="020B0204020104020204" pitchFamily="34" charset="0"/>
            </a:endParaRPr>
          </a:p>
        </p:txBody>
      </p:sp>
      <p:pic>
        <p:nvPicPr>
          <p:cNvPr id="5" name="Picture 4">
            <a:extLst>
              <a:ext uri="{FF2B5EF4-FFF2-40B4-BE49-F238E27FC236}">
                <a16:creationId xmlns:a16="http://schemas.microsoft.com/office/drawing/2014/main" id="{86A28572-702E-7C65-BC7E-615EE2474884}"/>
              </a:ext>
            </a:extLst>
          </p:cNvPr>
          <p:cNvPicPr>
            <a:picLocks noChangeAspect="1"/>
          </p:cNvPicPr>
          <p:nvPr/>
        </p:nvPicPr>
        <p:blipFill>
          <a:blip r:embed="rId3"/>
          <a:stretch>
            <a:fillRect/>
          </a:stretch>
        </p:blipFill>
        <p:spPr>
          <a:xfrm>
            <a:off x="531259" y="3902550"/>
            <a:ext cx="3864261" cy="2576174"/>
          </a:xfrm>
          <a:prstGeom prst="rect">
            <a:avLst/>
          </a:prstGeom>
        </p:spPr>
      </p:pic>
    </p:spTree>
    <p:extLst>
      <p:ext uri="{BB962C8B-B14F-4D97-AF65-F5344CB8AC3E}">
        <p14:creationId xmlns:p14="http://schemas.microsoft.com/office/powerpoint/2010/main" val="183839372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54DAB-CF93-6DC9-B521-5E34C9CE51D5}"/>
              </a:ext>
            </a:extLst>
          </p:cNvPr>
          <p:cNvSpPr>
            <a:spLocks noGrp="1"/>
          </p:cNvSpPr>
          <p:nvPr>
            <p:ph type="title"/>
          </p:nvPr>
        </p:nvSpPr>
        <p:spPr>
          <a:xfrm>
            <a:off x="5708197" y="228600"/>
            <a:ext cx="3737268" cy="1320800"/>
          </a:xfrm>
        </p:spPr>
        <p:txBody>
          <a:bodyPr>
            <a:normAutofit/>
          </a:bodyPr>
          <a:lstStyle/>
          <a:p>
            <a:r>
              <a:rPr lang="en-GB" dirty="0"/>
              <a:t>                        </a:t>
            </a:r>
            <a:r>
              <a:rPr lang="en-GB" b="1" dirty="0"/>
              <a:t>Chocolate bar</a:t>
            </a:r>
          </a:p>
        </p:txBody>
      </p:sp>
      <p:sp>
        <p:nvSpPr>
          <p:cNvPr id="3" name="Content Placeholder 2">
            <a:extLst>
              <a:ext uri="{FF2B5EF4-FFF2-40B4-BE49-F238E27FC236}">
                <a16:creationId xmlns:a16="http://schemas.microsoft.com/office/drawing/2014/main" id="{E32C5428-8687-CD1B-BAAF-D01B1D9CA7FA}"/>
              </a:ext>
            </a:extLst>
          </p:cNvPr>
          <p:cNvSpPr>
            <a:spLocks noGrp="1"/>
          </p:cNvSpPr>
          <p:nvPr>
            <p:ph idx="1"/>
          </p:nvPr>
        </p:nvSpPr>
        <p:spPr>
          <a:xfrm>
            <a:off x="5394960" y="1903414"/>
            <a:ext cx="4734537" cy="3880773"/>
          </a:xfrm>
        </p:spPr>
        <p:txBody>
          <a:bodyPr>
            <a:normAutofit/>
          </a:bodyPr>
          <a:lstStyle/>
          <a:p>
            <a:pPr marL="0" indent="0">
              <a:buNone/>
            </a:pPr>
            <a:r>
              <a:rPr lang="en-GB" sz="2000" dirty="0">
                <a:latin typeface="Abadi Extra Light" panose="020B0204020104020204" pitchFamily="34" charset="0"/>
              </a:rPr>
              <a:t>Wellbeing mentors are sweet like chocolate bars, we will make you feel safe and confident. We will spot your amazing abilities and compliment you constantly. </a:t>
            </a:r>
          </a:p>
          <a:p>
            <a:pPr marL="0" indent="0">
              <a:buNone/>
            </a:pPr>
            <a:r>
              <a:rPr lang="en-GB" sz="2000" dirty="0">
                <a:latin typeface="Abadi Extra Light" panose="020B0204020104020204" pitchFamily="34" charset="0"/>
              </a:rPr>
              <a:t>Just like a sugar rush, we will boost your self-esteem and help raise your energy levels if you are feeling low. </a:t>
            </a:r>
          </a:p>
        </p:txBody>
      </p:sp>
      <p:pic>
        <p:nvPicPr>
          <p:cNvPr id="5" name="Picture 4" descr="Chocolate bar with missing bite">
            <a:extLst>
              <a:ext uri="{FF2B5EF4-FFF2-40B4-BE49-F238E27FC236}">
                <a16:creationId xmlns:a16="http://schemas.microsoft.com/office/drawing/2014/main" id="{E8BF5451-7AEE-42AA-2E66-3FF1A95DB9E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9334" r="18155" b="-2"/>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54" name="Isosceles Triangle 35">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18278105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CB961AC-1CE8-6B6D-0A98-1E83348CA975}"/>
              </a:ext>
            </a:extLst>
          </p:cNvPr>
          <p:cNvPicPr>
            <a:picLocks noChangeAspect="1"/>
          </p:cNvPicPr>
          <p:nvPr/>
        </p:nvPicPr>
        <p:blipFill rotWithShape="1">
          <a:blip r:embed="rId2"/>
          <a:srcRect b="8238"/>
          <a:stretch/>
        </p:blipFill>
        <p:spPr>
          <a:xfrm>
            <a:off x="3743325" y="4117989"/>
            <a:ext cx="2998871" cy="2663282"/>
          </a:xfrm>
          <a:prstGeom prst="rect">
            <a:avLst/>
          </a:prstGeom>
        </p:spPr>
      </p:pic>
      <p:sp>
        <p:nvSpPr>
          <p:cNvPr id="2" name="Title 1">
            <a:extLst>
              <a:ext uri="{FF2B5EF4-FFF2-40B4-BE49-F238E27FC236}">
                <a16:creationId xmlns:a16="http://schemas.microsoft.com/office/drawing/2014/main" id="{AC5D30EC-F14F-82B1-7BC0-6956F8C483BB}"/>
              </a:ext>
            </a:extLst>
          </p:cNvPr>
          <p:cNvSpPr>
            <a:spLocks noGrp="1"/>
          </p:cNvSpPr>
          <p:nvPr>
            <p:ph type="title"/>
          </p:nvPr>
        </p:nvSpPr>
        <p:spPr>
          <a:xfrm>
            <a:off x="804672" y="802955"/>
            <a:ext cx="4766330" cy="1454051"/>
          </a:xfrm>
        </p:spPr>
        <p:txBody>
          <a:bodyPr>
            <a:normAutofit/>
          </a:bodyPr>
          <a:lstStyle/>
          <a:p>
            <a:r>
              <a:rPr lang="en-GB" sz="3600" dirty="0">
                <a:solidFill>
                  <a:schemeClr val="tx2"/>
                </a:solidFill>
              </a:rPr>
              <a:t>                               Toothpick</a:t>
            </a:r>
          </a:p>
        </p:txBody>
      </p:sp>
      <p:sp>
        <p:nvSpPr>
          <p:cNvPr id="3" name="Content Placeholder 2">
            <a:extLst>
              <a:ext uri="{FF2B5EF4-FFF2-40B4-BE49-F238E27FC236}">
                <a16:creationId xmlns:a16="http://schemas.microsoft.com/office/drawing/2014/main" id="{71AA6120-BD3F-77AB-3AAC-DF136A0D55C8}"/>
              </a:ext>
            </a:extLst>
          </p:cNvPr>
          <p:cNvSpPr>
            <a:spLocks noGrp="1"/>
          </p:cNvSpPr>
          <p:nvPr>
            <p:ph idx="1"/>
          </p:nvPr>
        </p:nvSpPr>
        <p:spPr>
          <a:xfrm>
            <a:off x="804672" y="2133600"/>
            <a:ext cx="4765949" cy="3352799"/>
          </a:xfrm>
        </p:spPr>
        <p:txBody>
          <a:bodyPr anchor="t">
            <a:noAutofit/>
          </a:bodyPr>
          <a:lstStyle/>
          <a:p>
            <a:pPr marL="0" indent="0">
              <a:buNone/>
            </a:pPr>
            <a:r>
              <a:rPr lang="en-GB" sz="2000" dirty="0">
                <a:solidFill>
                  <a:schemeClr val="tx2"/>
                </a:solidFill>
                <a:latin typeface="Avenir Next LT Pro Light" panose="020B0304020202020204" pitchFamily="34" charset="0"/>
              </a:rPr>
              <a:t>Wellbeing mentors can unpick your worries and help you decide what is fact or opinion.  All of us feel worried or overloaded from time to time and a wellbeing mentor will help you find a solution that makes you feel happier and less stressed. Then you will have better control over your impulses and actions.</a:t>
            </a:r>
          </a:p>
        </p:txBody>
      </p:sp>
      <p:pic>
        <p:nvPicPr>
          <p:cNvPr id="5" name="Picture 4">
            <a:extLst>
              <a:ext uri="{FF2B5EF4-FFF2-40B4-BE49-F238E27FC236}">
                <a16:creationId xmlns:a16="http://schemas.microsoft.com/office/drawing/2014/main" id="{54CD6D4D-7480-4728-F479-F413EC9334CC}"/>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132157" y="185035"/>
            <a:ext cx="1715377" cy="2419122"/>
          </a:xfrm>
          <a:prstGeom prst="rect">
            <a:avLst/>
          </a:prstGeom>
        </p:spPr>
      </p:pic>
      <p:pic>
        <p:nvPicPr>
          <p:cNvPr id="4" name="Picture 3">
            <a:extLst>
              <a:ext uri="{FF2B5EF4-FFF2-40B4-BE49-F238E27FC236}">
                <a16:creationId xmlns:a16="http://schemas.microsoft.com/office/drawing/2014/main" id="{74418F83-FD01-6F08-803D-084FDF8F971F}"/>
              </a:ext>
            </a:extLst>
          </p:cNvPr>
          <p:cNvPicPr>
            <a:picLocks noChangeAspect="1"/>
          </p:cNvPicPr>
          <p:nvPr/>
        </p:nvPicPr>
        <p:blipFill>
          <a:blip r:embed="rId5"/>
          <a:stretch>
            <a:fillRect/>
          </a:stretch>
        </p:blipFill>
        <p:spPr>
          <a:xfrm rot="21112084">
            <a:off x="6202456" y="2854503"/>
            <a:ext cx="3629025" cy="1257300"/>
          </a:xfrm>
          <a:prstGeom prst="rect">
            <a:avLst/>
          </a:prstGeom>
        </p:spPr>
      </p:pic>
    </p:spTree>
    <p:extLst>
      <p:ext uri="{BB962C8B-B14F-4D97-AF65-F5344CB8AC3E}">
        <p14:creationId xmlns:p14="http://schemas.microsoft.com/office/powerpoint/2010/main" val="155172387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E7AF6-1018-D987-8A4C-BBD6869FA256}"/>
              </a:ext>
            </a:extLst>
          </p:cNvPr>
          <p:cNvSpPr>
            <a:spLocks noGrp="1"/>
          </p:cNvSpPr>
          <p:nvPr>
            <p:ph type="title"/>
          </p:nvPr>
        </p:nvSpPr>
        <p:spPr>
          <a:xfrm>
            <a:off x="3587939" y="295275"/>
            <a:ext cx="5771788" cy="1320800"/>
          </a:xfrm>
        </p:spPr>
        <p:txBody>
          <a:bodyPr>
            <a:normAutofit/>
          </a:bodyPr>
          <a:lstStyle/>
          <a:p>
            <a:r>
              <a:rPr lang="en-GB" dirty="0"/>
              <a:t>                                  Plaster</a:t>
            </a:r>
          </a:p>
        </p:txBody>
      </p:sp>
      <p:sp>
        <p:nvSpPr>
          <p:cNvPr id="3" name="Content Placeholder 2">
            <a:extLst>
              <a:ext uri="{FF2B5EF4-FFF2-40B4-BE49-F238E27FC236}">
                <a16:creationId xmlns:a16="http://schemas.microsoft.com/office/drawing/2014/main" id="{EA7DD172-7CEB-073A-7C55-14CE5F3A3837}"/>
              </a:ext>
            </a:extLst>
          </p:cNvPr>
          <p:cNvSpPr>
            <a:spLocks noGrp="1"/>
          </p:cNvSpPr>
          <p:nvPr>
            <p:ph idx="1"/>
          </p:nvPr>
        </p:nvSpPr>
        <p:spPr>
          <a:xfrm>
            <a:off x="3587939" y="1531938"/>
            <a:ext cx="5771787" cy="5030787"/>
          </a:xfrm>
        </p:spPr>
        <p:txBody>
          <a:bodyPr>
            <a:normAutofit/>
          </a:bodyPr>
          <a:lstStyle/>
          <a:p>
            <a:pPr marL="0" indent="0">
              <a:buNone/>
            </a:pPr>
            <a:r>
              <a:rPr lang="en-GB" sz="2000" dirty="0">
                <a:latin typeface="Avenir Next LT Pro Light" panose="020B0304020202020204" pitchFamily="34" charset="0"/>
              </a:rPr>
              <a:t>A well-being mentor can help you to heal your invisible wounds that are deep inside of you. </a:t>
            </a:r>
          </a:p>
          <a:p>
            <a:pPr marL="0" indent="0">
              <a:buNone/>
            </a:pPr>
            <a:r>
              <a:rPr lang="en-GB" sz="2000" dirty="0">
                <a:latin typeface="Avenir Next LT Pro Light" panose="020B0304020202020204" pitchFamily="34" charset="0"/>
              </a:rPr>
              <a:t>There are different types of wounds, ones that you can see such as a grazed knee or a cut finger and ones that hurt us deep inside our heart. </a:t>
            </a:r>
          </a:p>
          <a:p>
            <a:pPr marL="0" indent="0">
              <a:buNone/>
            </a:pPr>
            <a:r>
              <a:rPr lang="en-GB" sz="2000" dirty="0">
                <a:latin typeface="Avenir Next LT Pro Light" panose="020B0304020202020204" pitchFamily="34" charset="0"/>
              </a:rPr>
              <a:t>Sometimes we can feel the pain all day long and because the pain is hidden deep inside us, nobody notices. </a:t>
            </a:r>
          </a:p>
          <a:p>
            <a:pPr marL="0" indent="0">
              <a:buNone/>
            </a:pPr>
            <a:r>
              <a:rPr lang="en-GB" sz="2000" dirty="0">
                <a:latin typeface="Avenir Next LT Pro Light" panose="020B0304020202020204" pitchFamily="34" charset="0"/>
              </a:rPr>
              <a:t>Wellbeing mentors will help you find a safe space to go to and a trusted adult to talk to about the pain in your heart.</a:t>
            </a:r>
          </a:p>
          <a:p>
            <a:pPr marL="0" indent="0">
              <a:buNone/>
            </a:pPr>
            <a:endParaRPr lang="en-GB" dirty="0">
              <a:latin typeface="Abadi Extra Light" panose="020B0204020104020204" pitchFamily="34" charset="0"/>
            </a:endParaRPr>
          </a:p>
        </p:txBody>
      </p:sp>
      <p:pic>
        <p:nvPicPr>
          <p:cNvPr id="6" name="Picture 5">
            <a:extLst>
              <a:ext uri="{FF2B5EF4-FFF2-40B4-BE49-F238E27FC236}">
                <a16:creationId xmlns:a16="http://schemas.microsoft.com/office/drawing/2014/main" id="{CC52BB85-0457-3EE2-E04F-CA7F6500C7B7}"/>
              </a:ext>
            </a:extLst>
          </p:cNvPr>
          <p:cNvPicPr>
            <a:picLocks noChangeAspect="1"/>
          </p:cNvPicPr>
          <p:nvPr/>
        </p:nvPicPr>
        <p:blipFill>
          <a:blip r:embed="rId2"/>
          <a:stretch>
            <a:fillRect/>
          </a:stretch>
        </p:blipFill>
        <p:spPr>
          <a:xfrm rot="16200000">
            <a:off x="1146570" y="280529"/>
            <a:ext cx="1657807" cy="1877800"/>
          </a:xfrm>
          <a:prstGeom prst="rect">
            <a:avLst/>
          </a:prstGeom>
        </p:spPr>
      </p:pic>
      <p:pic>
        <p:nvPicPr>
          <p:cNvPr id="5" name="Picture 4" descr="Adhesive bandage crisscross">
            <a:extLst>
              <a:ext uri="{FF2B5EF4-FFF2-40B4-BE49-F238E27FC236}">
                <a16:creationId xmlns:a16="http://schemas.microsoft.com/office/drawing/2014/main" id="{BCD7294D-692F-38CF-6914-9A54A9A769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6000" y="4383554"/>
            <a:ext cx="1658947" cy="1658947"/>
          </a:xfrm>
          <a:prstGeom prst="rect">
            <a:avLst/>
          </a:prstGeom>
        </p:spPr>
      </p:pic>
      <p:pic>
        <p:nvPicPr>
          <p:cNvPr id="7" name="Picture 6">
            <a:extLst>
              <a:ext uri="{FF2B5EF4-FFF2-40B4-BE49-F238E27FC236}">
                <a16:creationId xmlns:a16="http://schemas.microsoft.com/office/drawing/2014/main" id="{CF1CFD14-2EF2-FDAC-6F6B-A1EA270F1927}"/>
              </a:ext>
            </a:extLst>
          </p:cNvPr>
          <p:cNvPicPr>
            <a:picLocks noChangeAspect="1"/>
          </p:cNvPicPr>
          <p:nvPr/>
        </p:nvPicPr>
        <p:blipFill>
          <a:blip r:embed="rId4"/>
          <a:stretch>
            <a:fillRect/>
          </a:stretch>
        </p:blipFill>
        <p:spPr>
          <a:xfrm rot="21361118">
            <a:off x="642772" y="2267407"/>
            <a:ext cx="2162175" cy="2114550"/>
          </a:xfrm>
          <a:prstGeom prst="rect">
            <a:avLst/>
          </a:prstGeom>
        </p:spPr>
      </p:pic>
    </p:spTree>
    <p:extLst>
      <p:ext uri="{BB962C8B-B14F-4D97-AF65-F5344CB8AC3E}">
        <p14:creationId xmlns:p14="http://schemas.microsoft.com/office/powerpoint/2010/main" val="171367612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38DBD-CF8C-E52B-9608-991EC153795B}"/>
              </a:ext>
            </a:extLst>
          </p:cNvPr>
          <p:cNvSpPr>
            <a:spLocks noGrp="1"/>
          </p:cNvSpPr>
          <p:nvPr>
            <p:ph type="title"/>
          </p:nvPr>
        </p:nvSpPr>
        <p:spPr>
          <a:xfrm>
            <a:off x="3400010" y="2764383"/>
            <a:ext cx="5114776" cy="1703003"/>
          </a:xfrm>
        </p:spPr>
        <p:txBody>
          <a:bodyPr>
            <a:normAutofit/>
          </a:bodyPr>
          <a:lstStyle/>
          <a:p>
            <a:pPr algn="ctr"/>
            <a:r>
              <a:rPr lang="en-GB" sz="2400" dirty="0">
                <a:solidFill>
                  <a:schemeClr val="tx1"/>
                </a:solidFill>
                <a:latin typeface="Abadi Extra Light" panose="020B0204020104020204" pitchFamily="34" charset="0"/>
              </a:rPr>
              <a:t> </a:t>
            </a:r>
            <a:r>
              <a:rPr lang="en-GB" sz="2000" b="1" dirty="0">
                <a:solidFill>
                  <a:schemeClr val="tx1"/>
                </a:solidFill>
                <a:latin typeface="Amasis MT Pro Medium" panose="020B0604020202020204" pitchFamily="18" charset="0"/>
              </a:rPr>
              <a:t>These are some of the safe spaces in the school where you can find the wellbeing mentors and have a chat. </a:t>
            </a:r>
          </a:p>
        </p:txBody>
      </p:sp>
      <p:pic>
        <p:nvPicPr>
          <p:cNvPr id="9" name="Picture 8" descr="A tree next to a building&#10;&#10;Description automatically generated with low confidence">
            <a:extLst>
              <a:ext uri="{FF2B5EF4-FFF2-40B4-BE49-F238E27FC236}">
                <a16:creationId xmlns:a16="http://schemas.microsoft.com/office/drawing/2014/main" id="{A729B9A1-C1C8-3753-6889-2543D7607B19}"/>
              </a:ext>
            </a:extLst>
          </p:cNvPr>
          <p:cNvPicPr>
            <a:picLocks noChangeAspect="1"/>
          </p:cNvPicPr>
          <p:nvPr/>
        </p:nvPicPr>
        <p:blipFill rotWithShape="1">
          <a:blip r:embed="rId2" cstate="print">
            <a:alphaModFix/>
            <a:extLst>
              <a:ext uri="{28A0092B-C50C-407E-A947-70E740481C1C}">
                <a14:useLocalDpi xmlns:a14="http://schemas.microsoft.com/office/drawing/2010/main" val="0"/>
              </a:ext>
            </a:extLst>
          </a:blip>
          <a:srcRect r="4" b="13481"/>
          <a:stretch/>
        </p:blipFill>
        <p:spPr>
          <a:xfrm>
            <a:off x="552429" y="4114053"/>
            <a:ext cx="3232842" cy="2097845"/>
          </a:xfrm>
          <a:custGeom>
            <a:avLst/>
            <a:gdLst/>
            <a:ahLst/>
            <a:cxnLst/>
            <a:rect l="l" t="t" r="r" b="b"/>
            <a:pathLst>
              <a:path w="3517876" h="2282818">
                <a:moveTo>
                  <a:pt x="339471" y="0"/>
                </a:moveTo>
                <a:lnTo>
                  <a:pt x="3517876" y="0"/>
                </a:lnTo>
                <a:lnTo>
                  <a:pt x="3471247" y="312174"/>
                </a:lnTo>
                <a:lnTo>
                  <a:pt x="3471133" y="312174"/>
                </a:lnTo>
                <a:lnTo>
                  <a:pt x="3176778" y="2282818"/>
                </a:lnTo>
                <a:lnTo>
                  <a:pt x="0" y="2282818"/>
                </a:lnTo>
                <a:close/>
              </a:path>
            </a:pathLst>
          </a:custGeom>
        </p:spPr>
      </p:pic>
      <p:pic>
        <p:nvPicPr>
          <p:cNvPr id="5" name="Picture 4" descr="A bench under a tree&#10;&#10;Description automatically generated with medium confidence">
            <a:extLst>
              <a:ext uri="{FF2B5EF4-FFF2-40B4-BE49-F238E27FC236}">
                <a16:creationId xmlns:a16="http://schemas.microsoft.com/office/drawing/2014/main" id="{5F5D468E-724B-BDEF-7ED0-8C4DE0918DD0}"/>
              </a:ext>
            </a:extLst>
          </p:cNvPr>
          <p:cNvPicPr>
            <a:picLocks noChangeAspect="1"/>
          </p:cNvPicPr>
          <p:nvPr/>
        </p:nvPicPr>
        <p:blipFill rotWithShape="1">
          <a:blip r:embed="rId3" cstate="print">
            <a:alphaModFix/>
            <a:extLst>
              <a:ext uri="{28A0092B-C50C-407E-A947-70E740481C1C}">
                <a14:useLocalDpi xmlns:a14="http://schemas.microsoft.com/office/drawing/2010/main" val="0"/>
              </a:ext>
            </a:extLst>
          </a:blip>
          <a:srcRect r="1" b="8914"/>
          <a:stretch/>
        </p:blipFill>
        <p:spPr>
          <a:xfrm>
            <a:off x="8514785" y="4104600"/>
            <a:ext cx="3243205" cy="2215607"/>
          </a:xfrm>
          <a:custGeom>
            <a:avLst/>
            <a:gdLst/>
            <a:ahLst/>
            <a:cxnLst/>
            <a:rect l="l" t="t" r="r" b="b"/>
            <a:pathLst>
              <a:path w="3355563" h="2292364">
                <a:moveTo>
                  <a:pt x="180299" y="0"/>
                </a:moveTo>
                <a:lnTo>
                  <a:pt x="3355563" y="0"/>
                </a:lnTo>
                <a:lnTo>
                  <a:pt x="3013153" y="2292364"/>
                </a:lnTo>
                <a:lnTo>
                  <a:pt x="0" y="2292364"/>
                </a:lnTo>
                <a:lnTo>
                  <a:pt x="0" y="1212444"/>
                </a:lnTo>
                <a:close/>
              </a:path>
            </a:pathLst>
          </a:custGeom>
        </p:spPr>
      </p:pic>
      <p:pic>
        <p:nvPicPr>
          <p:cNvPr id="6" name="Picture 5" descr="A person and a child sitting on a blanket on a green lawn&#10;&#10;Description automatically generated with low confidence">
            <a:extLst>
              <a:ext uri="{FF2B5EF4-FFF2-40B4-BE49-F238E27FC236}">
                <a16:creationId xmlns:a16="http://schemas.microsoft.com/office/drawing/2014/main" id="{5EB29C56-B633-3555-C2CA-27E580AC48C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56891" y="251131"/>
            <a:ext cx="3001863" cy="2251398"/>
          </a:xfrm>
          <a:prstGeom prst="rect">
            <a:avLst/>
          </a:prstGeom>
        </p:spPr>
      </p:pic>
      <p:pic>
        <p:nvPicPr>
          <p:cNvPr id="10" name="Picture 9" descr="A picture containing outdoor, plant, fence, yard&#10;&#10;Description automatically generated">
            <a:extLst>
              <a:ext uri="{FF2B5EF4-FFF2-40B4-BE49-F238E27FC236}">
                <a16:creationId xmlns:a16="http://schemas.microsoft.com/office/drawing/2014/main" id="{81113014-B0D0-8633-E162-BD8873ABEE2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2428" y="400234"/>
            <a:ext cx="2847582" cy="2135687"/>
          </a:xfrm>
          <a:prstGeom prst="rect">
            <a:avLst/>
          </a:prstGeom>
        </p:spPr>
      </p:pic>
      <p:pic>
        <p:nvPicPr>
          <p:cNvPr id="12" name="Picture 11" descr="A tree with red leaves&#10;&#10;Description automatically generated with low confidence">
            <a:extLst>
              <a:ext uri="{FF2B5EF4-FFF2-40B4-BE49-F238E27FC236}">
                <a16:creationId xmlns:a16="http://schemas.microsoft.com/office/drawing/2014/main" id="{DE4E0B47-B35A-30C7-8775-439A5B93D1A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55611" y="284522"/>
            <a:ext cx="3001865" cy="2251399"/>
          </a:xfrm>
          <a:prstGeom prst="rect">
            <a:avLst/>
          </a:prstGeom>
        </p:spPr>
      </p:pic>
      <p:pic>
        <p:nvPicPr>
          <p:cNvPr id="4" name="Picture 3" descr="A picture containing accessory, bag, luggage and bags, hand luggage&#10;&#10;Description automatically generated">
            <a:extLst>
              <a:ext uri="{FF2B5EF4-FFF2-40B4-BE49-F238E27FC236}">
                <a16:creationId xmlns:a16="http://schemas.microsoft.com/office/drawing/2014/main" id="{A3FF3B8B-A7BD-526C-1388-81674B256EE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2275"/>
          <a:stretch/>
        </p:blipFill>
        <p:spPr>
          <a:xfrm rot="5400000">
            <a:off x="4695997" y="4240756"/>
            <a:ext cx="2580865" cy="2327459"/>
          </a:xfrm>
          <a:prstGeom prst="rect">
            <a:avLst/>
          </a:prstGeom>
        </p:spPr>
      </p:pic>
    </p:spTree>
    <p:extLst>
      <p:ext uri="{BB962C8B-B14F-4D97-AF65-F5344CB8AC3E}">
        <p14:creationId xmlns:p14="http://schemas.microsoft.com/office/powerpoint/2010/main" val="2954374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Vertical)">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randombar(horizontal)">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1)">
                                      <p:cBhvr>
                                        <p:cTn id="30" dur="20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0476F-A1F1-5FF0-3130-1571722F97FE}"/>
              </a:ext>
            </a:extLst>
          </p:cNvPr>
          <p:cNvSpPr>
            <a:spLocks noGrp="1"/>
          </p:cNvSpPr>
          <p:nvPr>
            <p:ph type="ctrTitle"/>
          </p:nvPr>
        </p:nvSpPr>
        <p:spPr>
          <a:xfrm>
            <a:off x="2068961" y="3604075"/>
            <a:ext cx="7766936" cy="1501641"/>
          </a:xfrm>
        </p:spPr>
        <p:txBody>
          <a:bodyPr/>
          <a:lstStyle/>
          <a:p>
            <a:pPr algn="ctr"/>
            <a:r>
              <a:rPr lang="en-GB" sz="4400" dirty="0"/>
              <a:t>Aren’t they amazing! :D </a:t>
            </a:r>
            <a:br>
              <a:rPr lang="en-GB" dirty="0"/>
            </a:br>
            <a:endParaRPr lang="en-GB" dirty="0"/>
          </a:p>
        </p:txBody>
      </p:sp>
      <p:sp>
        <p:nvSpPr>
          <p:cNvPr id="3" name="Subtitle 2">
            <a:extLst>
              <a:ext uri="{FF2B5EF4-FFF2-40B4-BE49-F238E27FC236}">
                <a16:creationId xmlns:a16="http://schemas.microsoft.com/office/drawing/2014/main" id="{67DCE3A4-73C9-C08C-68CC-CE0D4D569F83}"/>
              </a:ext>
            </a:extLst>
          </p:cNvPr>
          <p:cNvSpPr>
            <a:spLocks noGrp="1"/>
          </p:cNvSpPr>
          <p:nvPr>
            <p:ph type="subTitle" idx="1"/>
          </p:nvPr>
        </p:nvSpPr>
        <p:spPr>
          <a:xfrm>
            <a:off x="1378247" y="2495759"/>
            <a:ext cx="7766936" cy="1096899"/>
          </a:xfrm>
        </p:spPr>
        <p:txBody>
          <a:bodyPr>
            <a:normAutofit/>
          </a:bodyPr>
          <a:lstStyle/>
          <a:p>
            <a:r>
              <a:rPr lang="en-GB" sz="4000" b="1" dirty="0">
                <a:solidFill>
                  <a:schemeClr val="tx1"/>
                </a:solidFill>
                <a:latin typeface="Berlin Sans FB Demi" panose="020E0802020502020306" pitchFamily="34" charset="0"/>
                <a:cs typeface="Cavolini" panose="03000502040302020204" pitchFamily="66" charset="0"/>
              </a:rPr>
              <a:t>Meet the wellbeing mentors</a:t>
            </a:r>
          </a:p>
        </p:txBody>
      </p:sp>
      <p:pic>
        <p:nvPicPr>
          <p:cNvPr id="10" name="Picture 9" descr="A person wearing glasses and a white shirt&#10;&#10;Description automatically generated with low confidence">
            <a:extLst>
              <a:ext uri="{FF2B5EF4-FFF2-40B4-BE49-F238E27FC236}">
                <a16:creationId xmlns:a16="http://schemas.microsoft.com/office/drawing/2014/main" id="{4B806338-8F76-CFB0-CFA4-7561008FC8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135939" y="5017061"/>
            <a:ext cx="1761311" cy="1320983"/>
          </a:xfrm>
          <a:prstGeom prst="rect">
            <a:avLst/>
          </a:prstGeom>
        </p:spPr>
      </p:pic>
      <p:pic>
        <p:nvPicPr>
          <p:cNvPr id="14" name="Picture 13" descr="A picture containing person, human face, smile, clothing&#10;&#10;Description automatically generated">
            <a:extLst>
              <a:ext uri="{FF2B5EF4-FFF2-40B4-BE49-F238E27FC236}">
                <a16:creationId xmlns:a16="http://schemas.microsoft.com/office/drawing/2014/main" id="{FBCD32B4-B9E2-B13F-2C66-2A26E81B00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8475722" y="5017061"/>
            <a:ext cx="1761310" cy="1320983"/>
          </a:xfrm>
          <a:prstGeom prst="rect">
            <a:avLst/>
          </a:prstGeom>
        </p:spPr>
      </p:pic>
      <p:pic>
        <p:nvPicPr>
          <p:cNvPr id="16" name="Picture 15" descr="A picture containing human face, person, indoor, clothing&#10;&#10;Description automatically generated">
            <a:extLst>
              <a:ext uri="{FF2B5EF4-FFF2-40B4-BE49-F238E27FC236}">
                <a16:creationId xmlns:a16="http://schemas.microsoft.com/office/drawing/2014/main" id="{5FC2132E-9444-FFE0-AF36-FB77F1655BC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306462" y="4996907"/>
            <a:ext cx="1761311" cy="1320983"/>
          </a:xfrm>
          <a:prstGeom prst="rect">
            <a:avLst/>
          </a:prstGeom>
        </p:spPr>
      </p:pic>
      <p:pic>
        <p:nvPicPr>
          <p:cNvPr id="22" name="Picture 21" descr="A picture containing human face, person, clothing, smile&#10;&#10;Description automatically generated">
            <a:extLst>
              <a:ext uri="{FF2B5EF4-FFF2-40B4-BE49-F238E27FC236}">
                <a16:creationId xmlns:a16="http://schemas.microsoft.com/office/drawing/2014/main" id="{FF742C02-F3D6-7EF7-606E-4D7ACDD232B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4650" y="4791802"/>
            <a:ext cx="1293367" cy="1746252"/>
          </a:xfrm>
          <a:prstGeom prst="rect">
            <a:avLst/>
          </a:prstGeom>
        </p:spPr>
      </p:pic>
      <p:pic>
        <p:nvPicPr>
          <p:cNvPr id="15" name="Picture 14" descr="A child smiling at the camera&#10;&#10;Description automatically generated with medium confidence">
            <a:extLst>
              <a:ext uri="{FF2B5EF4-FFF2-40B4-BE49-F238E27FC236}">
                <a16:creationId xmlns:a16="http://schemas.microsoft.com/office/drawing/2014/main" id="{E1C04816-5AAF-A659-C74A-A3876580A43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9993390" y="5017061"/>
            <a:ext cx="1761312" cy="1320984"/>
          </a:xfrm>
          <a:prstGeom prst="rect">
            <a:avLst/>
          </a:prstGeom>
        </p:spPr>
      </p:pic>
      <p:pic>
        <p:nvPicPr>
          <p:cNvPr id="18" name="Picture 17" descr="A child holding a piece of paper&#10;&#10;Description automatically generated">
            <a:extLst>
              <a:ext uri="{FF2B5EF4-FFF2-40B4-BE49-F238E27FC236}">
                <a16:creationId xmlns:a16="http://schemas.microsoft.com/office/drawing/2014/main" id="{B4756093-8659-2250-E836-3CED1B52115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6889827" y="4996907"/>
            <a:ext cx="1761311" cy="1320983"/>
          </a:xfrm>
          <a:prstGeom prst="rect">
            <a:avLst/>
          </a:prstGeom>
        </p:spPr>
      </p:pic>
      <p:pic>
        <p:nvPicPr>
          <p:cNvPr id="7" name="Picture 6" descr="A child in a white shirt and green tie&#10;&#10;Description automatically generated with low confidence">
            <a:extLst>
              <a:ext uri="{FF2B5EF4-FFF2-40B4-BE49-F238E27FC236}">
                <a16:creationId xmlns:a16="http://schemas.microsoft.com/office/drawing/2014/main" id="{5A2EC2DE-4E0D-0CFE-02B3-1E6FC03B8DA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9827177" y="2768509"/>
            <a:ext cx="1761310" cy="1320983"/>
          </a:xfrm>
          <a:prstGeom prst="rect">
            <a:avLst/>
          </a:prstGeom>
        </p:spPr>
      </p:pic>
      <p:pic>
        <p:nvPicPr>
          <p:cNvPr id="9" name="Picture 8" descr="A picture containing person, human face, clothing, indoor&#10;&#10;Description automatically generated">
            <a:extLst>
              <a:ext uri="{FF2B5EF4-FFF2-40B4-BE49-F238E27FC236}">
                <a16:creationId xmlns:a16="http://schemas.microsoft.com/office/drawing/2014/main" id="{205BCB5B-C97A-F327-705C-75323816394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3757000" y="442106"/>
            <a:ext cx="1761310" cy="1320983"/>
          </a:xfrm>
          <a:prstGeom prst="rect">
            <a:avLst/>
          </a:prstGeom>
        </p:spPr>
      </p:pic>
      <p:pic>
        <p:nvPicPr>
          <p:cNvPr id="11" name="Picture 10" descr="A child in a uniform&#10;&#10;Description automatically generated with low confidence">
            <a:extLst>
              <a:ext uri="{FF2B5EF4-FFF2-40B4-BE49-F238E27FC236}">
                <a16:creationId xmlns:a16="http://schemas.microsoft.com/office/drawing/2014/main" id="{B1CEE8DD-7E0B-5B68-1359-56EFF742A2A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2267308" y="442105"/>
            <a:ext cx="1761310" cy="1320983"/>
          </a:xfrm>
          <a:prstGeom prst="rect">
            <a:avLst/>
          </a:prstGeom>
        </p:spPr>
      </p:pic>
      <p:pic>
        <p:nvPicPr>
          <p:cNvPr id="13" name="Picture 12" descr="A child in a white shirt&#10;&#10;Description automatically generated with low confidence">
            <a:extLst>
              <a:ext uri="{FF2B5EF4-FFF2-40B4-BE49-F238E27FC236}">
                <a16:creationId xmlns:a16="http://schemas.microsoft.com/office/drawing/2014/main" id="{EE1EE9D1-1CDE-354A-2CBF-276EA0CCA06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5400000">
            <a:off x="564486" y="442103"/>
            <a:ext cx="1761311" cy="1320983"/>
          </a:xfrm>
          <a:prstGeom prst="rect">
            <a:avLst/>
          </a:prstGeom>
        </p:spPr>
      </p:pic>
      <p:pic>
        <p:nvPicPr>
          <p:cNvPr id="6" name="Picture 5" descr="A child smiling at the camera&#10;&#10;Description automatically generated with low confidence">
            <a:extLst>
              <a:ext uri="{FF2B5EF4-FFF2-40B4-BE49-F238E27FC236}">
                <a16:creationId xmlns:a16="http://schemas.microsoft.com/office/drawing/2014/main" id="{780A9836-1EF2-EE2D-9C18-6AAC55A1E4D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5400000">
            <a:off x="8303344" y="430688"/>
            <a:ext cx="1761312" cy="1320984"/>
          </a:xfrm>
          <a:prstGeom prst="rect">
            <a:avLst/>
          </a:prstGeom>
        </p:spPr>
      </p:pic>
      <p:pic>
        <p:nvPicPr>
          <p:cNvPr id="8" name="Picture 7" descr="A child smiling at the camera&#10;&#10;Description automatically generated with low confidence">
            <a:extLst>
              <a:ext uri="{FF2B5EF4-FFF2-40B4-BE49-F238E27FC236}">
                <a16:creationId xmlns:a16="http://schemas.microsoft.com/office/drawing/2014/main" id="{B2269214-9F9F-AC8A-35F7-FCAC80AE68F5}"/>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5400000">
            <a:off x="5263114" y="414265"/>
            <a:ext cx="1761312" cy="1353831"/>
          </a:xfrm>
          <a:prstGeom prst="rect">
            <a:avLst/>
          </a:prstGeom>
        </p:spPr>
      </p:pic>
      <p:pic>
        <p:nvPicPr>
          <p:cNvPr id="21" name="Picture 20" descr="A child wearing glasses and a white shirt&#10;&#10;Description automatically generated with low confidence">
            <a:extLst>
              <a:ext uri="{FF2B5EF4-FFF2-40B4-BE49-F238E27FC236}">
                <a16:creationId xmlns:a16="http://schemas.microsoft.com/office/drawing/2014/main" id="{1AD326E3-45FC-FFB8-D417-173857DC5617}"/>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rot="5400000">
            <a:off x="9809794" y="446777"/>
            <a:ext cx="1772727" cy="1300221"/>
          </a:xfrm>
          <a:prstGeom prst="rect">
            <a:avLst/>
          </a:prstGeom>
        </p:spPr>
      </p:pic>
      <p:pic>
        <p:nvPicPr>
          <p:cNvPr id="5" name="Picture 4" descr="A picture containing human face, indoor, person, wall&#10;&#10;Description automatically generated">
            <a:extLst>
              <a:ext uri="{FF2B5EF4-FFF2-40B4-BE49-F238E27FC236}">
                <a16:creationId xmlns:a16="http://schemas.microsoft.com/office/drawing/2014/main" id="{8C38D0C3-EF0F-8E59-0405-1D66EC22518A}"/>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rot="5400000">
            <a:off x="577661" y="2664258"/>
            <a:ext cx="1746254" cy="1309690"/>
          </a:xfrm>
          <a:prstGeom prst="rect">
            <a:avLst/>
          </a:prstGeom>
        </p:spPr>
      </p:pic>
      <p:pic>
        <p:nvPicPr>
          <p:cNvPr id="23" name="Picture 22" descr="A child wearing glasses and a white shirt&#10;&#10;Description automatically generated with medium confidence">
            <a:extLst>
              <a:ext uri="{FF2B5EF4-FFF2-40B4-BE49-F238E27FC236}">
                <a16:creationId xmlns:a16="http://schemas.microsoft.com/office/drawing/2014/main" id="{FA647462-03CA-7C82-8F27-F046C24AEA40}"/>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rot="5400000">
            <a:off x="6770656" y="452088"/>
            <a:ext cx="1749899" cy="1312425"/>
          </a:xfrm>
          <a:prstGeom prst="rect">
            <a:avLst/>
          </a:prstGeom>
        </p:spPr>
      </p:pic>
      <p:pic>
        <p:nvPicPr>
          <p:cNvPr id="25" name="Picture 24" descr="A child in a white shirt&#10;&#10;Description automatically generated with low confidence">
            <a:extLst>
              <a:ext uri="{FF2B5EF4-FFF2-40B4-BE49-F238E27FC236}">
                <a16:creationId xmlns:a16="http://schemas.microsoft.com/office/drawing/2014/main" id="{8941B437-7194-E270-A241-0555E2955F4C}"/>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rot="5400000">
            <a:off x="3722390" y="5038660"/>
            <a:ext cx="1736626" cy="1302470"/>
          </a:xfrm>
          <a:prstGeom prst="rect">
            <a:avLst/>
          </a:prstGeom>
        </p:spPr>
      </p:pic>
    </p:spTree>
    <p:extLst>
      <p:ext uri="{BB962C8B-B14F-4D97-AF65-F5344CB8AC3E}">
        <p14:creationId xmlns:p14="http://schemas.microsoft.com/office/powerpoint/2010/main" val="1261945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fill="hold"/>
                                        <p:tgtEl>
                                          <p:spTgt spid="23"/>
                                        </p:tgtEl>
                                        <p:attrNameLst>
                                          <p:attrName>ppt_x</p:attrName>
                                        </p:attrNameLst>
                                      </p:cBhvr>
                                      <p:tavLst>
                                        <p:tav tm="0">
                                          <p:val>
                                            <p:strVal val="#ppt_x"/>
                                          </p:val>
                                        </p:tav>
                                        <p:tav tm="100000">
                                          <p:val>
                                            <p:strVal val="#ppt_x"/>
                                          </p:val>
                                        </p:tav>
                                      </p:tavLst>
                                    </p:anim>
                                    <p:anim calcmode="lin" valueType="num">
                                      <p:cBhvr additive="base">
                                        <p:cTn id="5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500" fill="hold"/>
                                        <p:tgtEl>
                                          <p:spTgt spid="6"/>
                                        </p:tgtEl>
                                        <p:attrNameLst>
                                          <p:attrName>ppt_x</p:attrName>
                                        </p:attrNameLst>
                                      </p:cBhvr>
                                      <p:tavLst>
                                        <p:tav tm="0">
                                          <p:val>
                                            <p:strVal val="#ppt_x"/>
                                          </p:val>
                                        </p:tav>
                                        <p:tav tm="100000">
                                          <p:val>
                                            <p:strVal val="#ppt_x"/>
                                          </p:val>
                                        </p:tav>
                                      </p:tavLst>
                                    </p:anim>
                                    <p:anim calcmode="lin" valueType="num">
                                      <p:cBhvr additive="base">
                                        <p:cTn id="5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wipe(down)">
                                      <p:cBhvr>
                                        <p:cTn id="67" dur="500"/>
                                        <p:tgtEl>
                                          <p:spTgt spid="22"/>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nodeType="click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wipe(down)">
                                      <p:cBhvr>
                                        <p:cTn id="72" dur="500"/>
                                        <p:tgtEl>
                                          <p:spTgt spid="10"/>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nodeType="click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wipe(down)">
                                      <p:cBhvr>
                                        <p:cTn id="77" dur="500"/>
                                        <p:tgtEl>
                                          <p:spTgt spid="25"/>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nodeType="clickEffect">
                                  <p:stCondLst>
                                    <p:cond delay="0"/>
                                  </p:stCondLst>
                                  <p:childTnLst>
                                    <p:set>
                                      <p:cBhvr>
                                        <p:cTn id="81" dur="1" fill="hold">
                                          <p:stCondLst>
                                            <p:cond delay="0"/>
                                          </p:stCondLst>
                                        </p:cTn>
                                        <p:tgtEl>
                                          <p:spTgt spid="16"/>
                                        </p:tgtEl>
                                        <p:attrNameLst>
                                          <p:attrName>style.visibility</p:attrName>
                                        </p:attrNameLst>
                                      </p:cBhvr>
                                      <p:to>
                                        <p:strVal val="visible"/>
                                      </p:to>
                                    </p:set>
                                    <p:animEffect transition="in" filter="wipe(down)">
                                      <p:cBhvr>
                                        <p:cTn id="82" dur="500"/>
                                        <p:tgtEl>
                                          <p:spTgt spid="16"/>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nodeType="clickEffect">
                                  <p:stCondLst>
                                    <p:cond delay="0"/>
                                  </p:stCondLst>
                                  <p:childTnLst>
                                    <p:set>
                                      <p:cBhvr>
                                        <p:cTn id="86" dur="1" fill="hold">
                                          <p:stCondLst>
                                            <p:cond delay="0"/>
                                          </p:stCondLst>
                                        </p:cTn>
                                        <p:tgtEl>
                                          <p:spTgt spid="18"/>
                                        </p:tgtEl>
                                        <p:attrNameLst>
                                          <p:attrName>style.visibility</p:attrName>
                                        </p:attrNameLst>
                                      </p:cBhvr>
                                      <p:to>
                                        <p:strVal val="visible"/>
                                      </p:to>
                                    </p:set>
                                    <p:animEffect transition="in" filter="wipe(down)">
                                      <p:cBhvr>
                                        <p:cTn id="87" dur="500"/>
                                        <p:tgtEl>
                                          <p:spTgt spid="18"/>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nodeType="clickEffect">
                                  <p:stCondLst>
                                    <p:cond delay="0"/>
                                  </p:stCondLst>
                                  <p:childTnLst>
                                    <p:set>
                                      <p:cBhvr>
                                        <p:cTn id="91" dur="1" fill="hold">
                                          <p:stCondLst>
                                            <p:cond delay="0"/>
                                          </p:stCondLst>
                                        </p:cTn>
                                        <p:tgtEl>
                                          <p:spTgt spid="14"/>
                                        </p:tgtEl>
                                        <p:attrNameLst>
                                          <p:attrName>style.visibility</p:attrName>
                                        </p:attrNameLst>
                                      </p:cBhvr>
                                      <p:to>
                                        <p:strVal val="visible"/>
                                      </p:to>
                                    </p:set>
                                    <p:animEffect transition="in" filter="wipe(down)">
                                      <p:cBhvr>
                                        <p:cTn id="92" dur="500"/>
                                        <p:tgtEl>
                                          <p:spTgt spid="14"/>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nodeType="clickEffect">
                                  <p:stCondLst>
                                    <p:cond delay="0"/>
                                  </p:stCondLst>
                                  <p:childTnLst>
                                    <p:set>
                                      <p:cBhvr>
                                        <p:cTn id="96" dur="1" fill="hold">
                                          <p:stCondLst>
                                            <p:cond delay="0"/>
                                          </p:stCondLst>
                                        </p:cTn>
                                        <p:tgtEl>
                                          <p:spTgt spid="15"/>
                                        </p:tgtEl>
                                        <p:attrNameLst>
                                          <p:attrName>style.visibility</p:attrName>
                                        </p:attrNameLst>
                                      </p:cBhvr>
                                      <p:to>
                                        <p:strVal val="visible"/>
                                      </p:to>
                                    </p:set>
                                    <p:animEffect transition="in" filter="wipe(down)">
                                      <p:cBhvr>
                                        <p:cTn id="97" dur="500"/>
                                        <p:tgtEl>
                                          <p:spTgt spid="15"/>
                                        </p:tgtEl>
                                      </p:cBhvr>
                                    </p:animEffect>
                                  </p:childTnLst>
                                </p:cTn>
                              </p:par>
                            </p:childTnLst>
                          </p:cTn>
                        </p:par>
                      </p:childTnLst>
                    </p:cTn>
                  </p:par>
                  <p:par>
                    <p:cTn id="98" fill="hold">
                      <p:stCondLst>
                        <p:cond delay="indefinite"/>
                      </p:stCondLst>
                      <p:childTnLst>
                        <p:par>
                          <p:cTn id="99" fill="hold">
                            <p:stCondLst>
                              <p:cond delay="0"/>
                            </p:stCondLst>
                            <p:childTnLst>
                              <p:par>
                                <p:cTn id="100" presetID="26" presetClass="entr" presetSubtype="0" fill="hold" nodeType="clickEffect">
                                  <p:stCondLst>
                                    <p:cond delay="0"/>
                                  </p:stCondLst>
                                  <p:childTnLst>
                                    <p:set>
                                      <p:cBhvr>
                                        <p:cTn id="101" dur="1" fill="hold">
                                          <p:stCondLst>
                                            <p:cond delay="0"/>
                                          </p:stCondLst>
                                        </p:cTn>
                                        <p:tgtEl>
                                          <p:spTgt spid="5"/>
                                        </p:tgtEl>
                                        <p:attrNameLst>
                                          <p:attrName>style.visibility</p:attrName>
                                        </p:attrNameLst>
                                      </p:cBhvr>
                                      <p:to>
                                        <p:strVal val="visible"/>
                                      </p:to>
                                    </p:set>
                                    <p:animEffect transition="in" filter="wipe(down)">
                                      <p:cBhvr>
                                        <p:cTn id="102" dur="580">
                                          <p:stCondLst>
                                            <p:cond delay="0"/>
                                          </p:stCondLst>
                                        </p:cTn>
                                        <p:tgtEl>
                                          <p:spTgt spid="5"/>
                                        </p:tgtEl>
                                      </p:cBhvr>
                                    </p:animEffect>
                                    <p:anim calcmode="lin" valueType="num">
                                      <p:cBhvr>
                                        <p:cTn id="10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0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0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0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08" dur="26">
                                          <p:stCondLst>
                                            <p:cond delay="650"/>
                                          </p:stCondLst>
                                        </p:cTn>
                                        <p:tgtEl>
                                          <p:spTgt spid="5"/>
                                        </p:tgtEl>
                                      </p:cBhvr>
                                      <p:to x="100000" y="60000"/>
                                    </p:animScale>
                                    <p:animScale>
                                      <p:cBhvr>
                                        <p:cTn id="109" dur="166" decel="50000">
                                          <p:stCondLst>
                                            <p:cond delay="676"/>
                                          </p:stCondLst>
                                        </p:cTn>
                                        <p:tgtEl>
                                          <p:spTgt spid="5"/>
                                        </p:tgtEl>
                                      </p:cBhvr>
                                      <p:to x="100000" y="100000"/>
                                    </p:animScale>
                                    <p:animScale>
                                      <p:cBhvr>
                                        <p:cTn id="110" dur="26">
                                          <p:stCondLst>
                                            <p:cond delay="1312"/>
                                          </p:stCondLst>
                                        </p:cTn>
                                        <p:tgtEl>
                                          <p:spTgt spid="5"/>
                                        </p:tgtEl>
                                      </p:cBhvr>
                                      <p:to x="100000" y="80000"/>
                                    </p:animScale>
                                    <p:animScale>
                                      <p:cBhvr>
                                        <p:cTn id="111" dur="166" decel="50000">
                                          <p:stCondLst>
                                            <p:cond delay="1338"/>
                                          </p:stCondLst>
                                        </p:cTn>
                                        <p:tgtEl>
                                          <p:spTgt spid="5"/>
                                        </p:tgtEl>
                                      </p:cBhvr>
                                      <p:to x="100000" y="100000"/>
                                    </p:animScale>
                                    <p:animScale>
                                      <p:cBhvr>
                                        <p:cTn id="112" dur="26">
                                          <p:stCondLst>
                                            <p:cond delay="1642"/>
                                          </p:stCondLst>
                                        </p:cTn>
                                        <p:tgtEl>
                                          <p:spTgt spid="5"/>
                                        </p:tgtEl>
                                      </p:cBhvr>
                                      <p:to x="100000" y="90000"/>
                                    </p:animScale>
                                    <p:animScale>
                                      <p:cBhvr>
                                        <p:cTn id="113" dur="166" decel="50000">
                                          <p:stCondLst>
                                            <p:cond delay="1668"/>
                                          </p:stCondLst>
                                        </p:cTn>
                                        <p:tgtEl>
                                          <p:spTgt spid="5"/>
                                        </p:tgtEl>
                                      </p:cBhvr>
                                      <p:to x="100000" y="100000"/>
                                    </p:animScale>
                                    <p:animScale>
                                      <p:cBhvr>
                                        <p:cTn id="114" dur="26">
                                          <p:stCondLst>
                                            <p:cond delay="1808"/>
                                          </p:stCondLst>
                                        </p:cTn>
                                        <p:tgtEl>
                                          <p:spTgt spid="5"/>
                                        </p:tgtEl>
                                      </p:cBhvr>
                                      <p:to x="100000" y="95000"/>
                                    </p:animScale>
                                    <p:animScale>
                                      <p:cBhvr>
                                        <p:cTn id="115" dur="166" decel="50000">
                                          <p:stCondLst>
                                            <p:cond delay="1834"/>
                                          </p:stCondLst>
                                        </p:cTn>
                                        <p:tgtEl>
                                          <p:spTgt spid="5"/>
                                        </p:tgtEl>
                                      </p:cBhvr>
                                      <p:to x="100000" y="100000"/>
                                    </p:animScale>
                                  </p:childTnLst>
                                </p:cTn>
                              </p:par>
                            </p:childTnLst>
                          </p:cTn>
                        </p:par>
                      </p:childTnLst>
                    </p:cTn>
                  </p:par>
                  <p:par>
                    <p:cTn id="116" fill="hold">
                      <p:stCondLst>
                        <p:cond delay="indefinite"/>
                      </p:stCondLst>
                      <p:childTnLst>
                        <p:par>
                          <p:cTn id="117" fill="hold">
                            <p:stCondLst>
                              <p:cond delay="0"/>
                            </p:stCondLst>
                            <p:childTnLst>
                              <p:par>
                                <p:cTn id="118" presetID="26" presetClass="entr" presetSubtype="0" fill="hold" nodeType="clickEffect">
                                  <p:stCondLst>
                                    <p:cond delay="0"/>
                                  </p:stCondLst>
                                  <p:childTnLst>
                                    <p:set>
                                      <p:cBhvr>
                                        <p:cTn id="119" dur="1" fill="hold">
                                          <p:stCondLst>
                                            <p:cond delay="0"/>
                                          </p:stCondLst>
                                        </p:cTn>
                                        <p:tgtEl>
                                          <p:spTgt spid="7"/>
                                        </p:tgtEl>
                                        <p:attrNameLst>
                                          <p:attrName>style.visibility</p:attrName>
                                        </p:attrNameLst>
                                      </p:cBhvr>
                                      <p:to>
                                        <p:strVal val="visible"/>
                                      </p:to>
                                    </p:set>
                                    <p:animEffect transition="in" filter="wipe(down)">
                                      <p:cBhvr>
                                        <p:cTn id="120" dur="580">
                                          <p:stCondLst>
                                            <p:cond delay="0"/>
                                          </p:stCondLst>
                                        </p:cTn>
                                        <p:tgtEl>
                                          <p:spTgt spid="7"/>
                                        </p:tgtEl>
                                      </p:cBhvr>
                                    </p:animEffect>
                                    <p:anim calcmode="lin" valueType="num">
                                      <p:cBhvr>
                                        <p:cTn id="121"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22"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23"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24"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5"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26" dur="26">
                                          <p:stCondLst>
                                            <p:cond delay="650"/>
                                          </p:stCondLst>
                                        </p:cTn>
                                        <p:tgtEl>
                                          <p:spTgt spid="7"/>
                                        </p:tgtEl>
                                      </p:cBhvr>
                                      <p:to x="100000" y="60000"/>
                                    </p:animScale>
                                    <p:animScale>
                                      <p:cBhvr>
                                        <p:cTn id="127" dur="166" decel="50000">
                                          <p:stCondLst>
                                            <p:cond delay="676"/>
                                          </p:stCondLst>
                                        </p:cTn>
                                        <p:tgtEl>
                                          <p:spTgt spid="7"/>
                                        </p:tgtEl>
                                      </p:cBhvr>
                                      <p:to x="100000" y="100000"/>
                                    </p:animScale>
                                    <p:animScale>
                                      <p:cBhvr>
                                        <p:cTn id="128" dur="26">
                                          <p:stCondLst>
                                            <p:cond delay="1312"/>
                                          </p:stCondLst>
                                        </p:cTn>
                                        <p:tgtEl>
                                          <p:spTgt spid="7"/>
                                        </p:tgtEl>
                                      </p:cBhvr>
                                      <p:to x="100000" y="80000"/>
                                    </p:animScale>
                                    <p:animScale>
                                      <p:cBhvr>
                                        <p:cTn id="129" dur="166" decel="50000">
                                          <p:stCondLst>
                                            <p:cond delay="1338"/>
                                          </p:stCondLst>
                                        </p:cTn>
                                        <p:tgtEl>
                                          <p:spTgt spid="7"/>
                                        </p:tgtEl>
                                      </p:cBhvr>
                                      <p:to x="100000" y="100000"/>
                                    </p:animScale>
                                    <p:animScale>
                                      <p:cBhvr>
                                        <p:cTn id="130" dur="26">
                                          <p:stCondLst>
                                            <p:cond delay="1642"/>
                                          </p:stCondLst>
                                        </p:cTn>
                                        <p:tgtEl>
                                          <p:spTgt spid="7"/>
                                        </p:tgtEl>
                                      </p:cBhvr>
                                      <p:to x="100000" y="90000"/>
                                    </p:animScale>
                                    <p:animScale>
                                      <p:cBhvr>
                                        <p:cTn id="131" dur="166" decel="50000">
                                          <p:stCondLst>
                                            <p:cond delay="1668"/>
                                          </p:stCondLst>
                                        </p:cTn>
                                        <p:tgtEl>
                                          <p:spTgt spid="7"/>
                                        </p:tgtEl>
                                      </p:cBhvr>
                                      <p:to x="100000" y="100000"/>
                                    </p:animScale>
                                    <p:animScale>
                                      <p:cBhvr>
                                        <p:cTn id="132" dur="26">
                                          <p:stCondLst>
                                            <p:cond delay="1808"/>
                                          </p:stCondLst>
                                        </p:cTn>
                                        <p:tgtEl>
                                          <p:spTgt spid="7"/>
                                        </p:tgtEl>
                                      </p:cBhvr>
                                      <p:to x="100000" y="95000"/>
                                    </p:animScale>
                                    <p:animScale>
                                      <p:cBhvr>
                                        <p:cTn id="133" dur="166" decel="50000">
                                          <p:stCondLst>
                                            <p:cond delay="1834"/>
                                          </p:stCondLst>
                                        </p:cTn>
                                        <p:tgtEl>
                                          <p:spTgt spid="7"/>
                                        </p:tgtEl>
                                      </p:cBhvr>
                                      <p:to x="100000" y="100000"/>
                                    </p:animScale>
                                  </p:childTnLst>
                                </p:cTn>
                              </p:par>
                            </p:childTnLst>
                          </p:cTn>
                        </p:par>
                      </p:childTnLst>
                    </p:cTn>
                  </p:par>
                  <p:par>
                    <p:cTn id="134" fill="hold">
                      <p:stCondLst>
                        <p:cond delay="indefinite"/>
                      </p:stCondLst>
                      <p:childTnLst>
                        <p:par>
                          <p:cTn id="135" fill="hold">
                            <p:stCondLst>
                              <p:cond delay="0"/>
                            </p:stCondLst>
                            <p:childTnLst>
                              <p:par>
                                <p:cTn id="136" presetID="45" presetClass="entr" presetSubtype="0" fill="hold" grpId="0" nodeType="clickEffect">
                                  <p:stCondLst>
                                    <p:cond delay="0"/>
                                  </p:stCondLst>
                                  <p:childTnLst>
                                    <p:set>
                                      <p:cBhvr>
                                        <p:cTn id="137" dur="1" fill="hold">
                                          <p:stCondLst>
                                            <p:cond delay="0"/>
                                          </p:stCondLst>
                                        </p:cTn>
                                        <p:tgtEl>
                                          <p:spTgt spid="2"/>
                                        </p:tgtEl>
                                        <p:attrNameLst>
                                          <p:attrName>style.visibility</p:attrName>
                                        </p:attrNameLst>
                                      </p:cBhvr>
                                      <p:to>
                                        <p:strVal val="visible"/>
                                      </p:to>
                                    </p:set>
                                    <p:animEffect transition="in" filter="fade">
                                      <p:cBhvr>
                                        <p:cTn id="138" dur="2000"/>
                                        <p:tgtEl>
                                          <p:spTgt spid="2"/>
                                        </p:tgtEl>
                                      </p:cBhvr>
                                    </p:animEffect>
                                    <p:anim calcmode="lin" valueType="num">
                                      <p:cBhvr>
                                        <p:cTn id="139" dur="2000" fill="hold"/>
                                        <p:tgtEl>
                                          <p:spTgt spid="2"/>
                                        </p:tgtEl>
                                        <p:attrNameLst>
                                          <p:attrName>ppt_w</p:attrName>
                                        </p:attrNameLst>
                                      </p:cBhvr>
                                      <p:tavLst>
                                        <p:tav tm="0" fmla="#ppt_w*sin(2.5*pi*$)">
                                          <p:val>
                                            <p:fltVal val="0"/>
                                          </p:val>
                                        </p:tav>
                                        <p:tav tm="100000">
                                          <p:val>
                                            <p:fltVal val="1"/>
                                          </p:val>
                                        </p:tav>
                                      </p:tavLst>
                                    </p:anim>
                                    <p:anim calcmode="lin" valueType="num">
                                      <p:cBhvr>
                                        <p:cTn id="140"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1438</TotalTime>
  <Words>825</Words>
  <Application>Microsoft Office PowerPoint</Application>
  <PresentationFormat>Widescreen</PresentationFormat>
  <Paragraphs>52</Paragraphs>
  <Slides>14</Slides>
  <Notes>0</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14</vt:i4>
      </vt:variant>
    </vt:vector>
  </HeadingPairs>
  <TitlesOfParts>
    <vt:vector size="31" baseType="lpstr">
      <vt:lpstr>Abadi</vt:lpstr>
      <vt:lpstr>Abadi Extra Light</vt:lpstr>
      <vt:lpstr>Amasis MT Pro Black</vt:lpstr>
      <vt:lpstr>Amasis MT Pro Light</vt:lpstr>
      <vt:lpstr>Amasis MT Pro Medium</vt:lpstr>
      <vt:lpstr>Arial</vt:lpstr>
      <vt:lpstr>Arial Rounded MT Bold</vt:lpstr>
      <vt:lpstr>Avenir Next LT Pro Demi</vt:lpstr>
      <vt:lpstr>Avenir Next LT Pro Light</vt:lpstr>
      <vt:lpstr>Bahnschrift SemiBold</vt:lpstr>
      <vt:lpstr>Berlin Sans FB Demi</vt:lpstr>
      <vt:lpstr>Broadway</vt:lpstr>
      <vt:lpstr>Cavolini</vt:lpstr>
      <vt:lpstr>Congenial SemiBold</vt:lpstr>
      <vt:lpstr>Trebuchet MS</vt:lpstr>
      <vt:lpstr>Wingdings 3</vt:lpstr>
      <vt:lpstr>Facet</vt:lpstr>
      <vt:lpstr>Have you ever heard of a wellbeing mentor?</vt:lpstr>
      <vt:lpstr>Let’s get to the big question  what is a wellbeing mentor? </vt:lpstr>
      <vt:lpstr>This is an Emotional first aid kit for the Wellbeing mentors to use when someone is feeling the physical signs of emotions or having negative thoughts and feelings.      Let’s see what is inside …</vt:lpstr>
      <vt:lpstr>                        Time</vt:lpstr>
      <vt:lpstr>Blankets </vt:lpstr>
      <vt:lpstr>                              Tissues</vt:lpstr>
      <vt:lpstr>A shell                                </vt:lpstr>
      <vt:lpstr>                                Rubber</vt:lpstr>
      <vt:lpstr>        Pool Noodles </vt:lpstr>
      <vt:lpstr>                        Chocolate bar</vt:lpstr>
      <vt:lpstr>                               Toothpick</vt:lpstr>
      <vt:lpstr>                                  Plaster</vt:lpstr>
      <vt:lpstr> These are some of the safe spaces in the school where you can find the wellbeing mentors and have a chat. </vt:lpstr>
      <vt:lpstr>Aren’t they amazing! :D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Rebekah Hosking</dc:creator>
  <cp:lastModifiedBy>Rebekah Hosking</cp:lastModifiedBy>
  <cp:revision>73</cp:revision>
  <cp:lastPrinted>2023-06-19T13:19:56Z</cp:lastPrinted>
  <dcterms:created xsi:type="dcterms:W3CDTF">2023-03-06T12:50:40Z</dcterms:created>
  <dcterms:modified xsi:type="dcterms:W3CDTF">2023-06-23T14:40:14Z</dcterms:modified>
</cp:coreProperties>
</file>